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70" r:id="rId21"/>
    <p:sldId id="271" r:id="rId22"/>
    <p:sldId id="272" r:id="rId23"/>
    <p:sldId id="278" r:id="rId24"/>
    <p:sldId id="279" r:id="rId25"/>
    <p:sldId id="280" r:id="rId26"/>
    <p:sldId id="281" r:id="rId27"/>
    <p:sldId id="289" r:id="rId28"/>
    <p:sldId id="290" r:id="rId29"/>
    <p:sldId id="288" r:id="rId30"/>
    <p:sldId id="283" r:id="rId31"/>
    <p:sldId id="284" r:id="rId32"/>
    <p:sldId id="273" r:id="rId33"/>
    <p:sldId id="274" r:id="rId34"/>
    <p:sldId id="27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72672"/>
        <c:axId val="121389440"/>
      </c:barChart>
      <c:catAx>
        <c:axId val="121372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1389440"/>
        <c:crosses val="autoZero"/>
        <c:auto val="1"/>
        <c:lblAlgn val="ctr"/>
        <c:lblOffset val="100"/>
        <c:noMultiLvlLbl val="0"/>
      </c:catAx>
      <c:valAx>
        <c:axId val="121389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37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61760"/>
        <c:axId val="121378304"/>
      </c:barChart>
      <c:catAx>
        <c:axId val="121061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1378304"/>
        <c:crosses val="autoZero"/>
        <c:auto val="1"/>
        <c:lblAlgn val="ctr"/>
        <c:lblOffset val="100"/>
        <c:noMultiLvlLbl val="0"/>
      </c:catAx>
      <c:valAx>
        <c:axId val="12137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06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5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90976"/>
        <c:axId val="121393152"/>
      </c:barChart>
      <c:catAx>
        <c:axId val="12139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393152"/>
        <c:crosses val="autoZero"/>
        <c:auto val="1"/>
        <c:lblAlgn val="ctr"/>
        <c:lblOffset val="100"/>
        <c:noMultiLvlLbl val="0"/>
      </c:catAx>
      <c:valAx>
        <c:axId val="12139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390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8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7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11296"/>
        <c:axId val="119517184"/>
      </c:barChart>
      <c:catAx>
        <c:axId val="119511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19517184"/>
        <c:crosses val="autoZero"/>
        <c:auto val="1"/>
        <c:lblAlgn val="ctr"/>
        <c:lblOffset val="100"/>
        <c:noMultiLvlLbl val="0"/>
      </c:catAx>
      <c:valAx>
        <c:axId val="11951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51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8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9</c:v>
                </c:pt>
                <c:pt idx="6">
                  <c:v>10</c:v>
                </c:pt>
                <c:pt idx="7">
                  <c:v>7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33856"/>
        <c:axId val="133858048"/>
      </c:barChart>
      <c:catAx>
        <c:axId val="13383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3858048"/>
        <c:crosses val="autoZero"/>
        <c:auto val="1"/>
        <c:lblAlgn val="ctr"/>
        <c:lblOffset val="100"/>
        <c:noMultiLvlLbl val="0"/>
      </c:catAx>
      <c:valAx>
        <c:axId val="13385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83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46</c:v>
                </c:pt>
                <c:pt idx="1">
                  <c:v>60</c:v>
                </c:pt>
                <c:pt idx="2">
                  <c:v>78</c:v>
                </c:pt>
                <c:pt idx="3">
                  <c:v>80</c:v>
                </c:pt>
                <c:pt idx="4">
                  <c:v>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70528"/>
        <c:axId val="122072064"/>
      </c:barChart>
      <c:catAx>
        <c:axId val="122070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22072064"/>
        <c:crosses val="autoZero"/>
        <c:auto val="1"/>
        <c:lblAlgn val="ctr"/>
        <c:lblOffset val="100"/>
        <c:noMultiLvlLbl val="0"/>
      </c:catAx>
      <c:valAx>
        <c:axId val="12207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070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</c:v>
                </c:pt>
                <c:pt idx="1">
                  <c:v>75</c:v>
                </c:pt>
                <c:pt idx="2">
                  <c:v>84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88032"/>
        <c:axId val="119389568"/>
      </c:barChart>
      <c:catAx>
        <c:axId val="11938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19389568"/>
        <c:crosses val="autoZero"/>
        <c:auto val="1"/>
        <c:lblAlgn val="ctr"/>
        <c:lblOffset val="100"/>
        <c:noMultiLvlLbl val="0"/>
      </c:catAx>
      <c:valAx>
        <c:axId val="11938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38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46</c:v>
                </c:pt>
                <c:pt idx="1">
                  <c:v>60</c:v>
                </c:pt>
                <c:pt idx="2">
                  <c:v>78</c:v>
                </c:pt>
                <c:pt idx="3">
                  <c:v>80</c:v>
                </c:pt>
                <c:pt idx="4">
                  <c:v>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40544"/>
        <c:axId val="123742080"/>
      </c:barChart>
      <c:catAx>
        <c:axId val="123740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23742080"/>
        <c:crosses val="autoZero"/>
        <c:auto val="1"/>
        <c:lblAlgn val="ctr"/>
        <c:lblOffset val="100"/>
        <c:noMultiLvlLbl val="0"/>
      </c:catAx>
      <c:valAx>
        <c:axId val="12374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74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Кырачаан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/>
          </a:bodyPr>
          <a:lstStyle/>
          <a:p>
            <a:r>
              <a:rPr lang="sah-RU" sz="4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ah-RU" sz="4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үнү кытта оонньуубут</a:t>
            </a:r>
            <a:endParaRPr lang="ru-RU" sz="48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развития познавательных способностей детей дошкольного возраста,  посредством календаря-</a:t>
            </a:r>
            <a:r>
              <a:rPr lang="ru-RU" sz="2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планинга</a:t>
            </a:r>
            <a:endParaRPr lang="ru-RU" sz="2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b="1" dirty="0">
                <a:latin typeface="Times New Roman"/>
                <a:ea typeface="Times New Roman"/>
              </a:rPr>
              <a:t>Организация развивающей предметно-пространственной среды</a:t>
            </a:r>
            <a:endParaRPr lang="ru-RU" sz="1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Для реализации программы </a:t>
            </a:r>
            <a:r>
              <a:rPr lang="ru-RU" sz="1400" dirty="0">
                <a:latin typeface="Times New Roman"/>
                <a:ea typeface="Times New Roman"/>
              </a:rPr>
              <a:t>в разновозрастной</a:t>
            </a:r>
            <a:r>
              <a:rPr lang="kk-KZ" sz="1400" dirty="0">
                <a:latin typeface="Times New Roman"/>
                <a:ea typeface="Times New Roman"/>
              </a:rPr>
              <a:t> группе: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уголок «</a:t>
            </a:r>
            <a:r>
              <a:rPr lang="ru-RU" sz="1400" dirty="0">
                <a:latin typeface="Times New Roman"/>
                <a:ea typeface="Times New Roman"/>
              </a:rPr>
              <a:t>Моя Якутия</a:t>
            </a:r>
            <a:r>
              <a:rPr lang="kk-KZ" sz="1400" dirty="0">
                <a:latin typeface="Times New Roman"/>
                <a:ea typeface="Times New Roman"/>
              </a:rPr>
              <a:t>», в котором находятся: государственная символика (герб, флаг и гимн </a:t>
            </a:r>
            <a:r>
              <a:rPr lang="ru-RU" sz="1400" dirty="0">
                <a:latin typeface="Times New Roman"/>
                <a:ea typeface="Times New Roman"/>
              </a:rPr>
              <a:t>Якутии</a:t>
            </a:r>
            <a:r>
              <a:rPr lang="kk-KZ" sz="1400" dirty="0">
                <a:latin typeface="Times New Roman"/>
                <a:ea typeface="Times New Roman"/>
              </a:rPr>
              <a:t>, материал для прослушивания (национальная музыка и песни);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дидактические игры «Загадки природы », «На сказочных тропинках» (пазлы), «Веселое домино», «Где это находится»;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для двигательной активности детей составлены картотеки подвижных игр разных национальностей; костюмы для сюжетно-ролевых игр, проведения народных праздников и развлечений;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для детского творчества сделана подборка материалов (бумага, деревянные изделия, коробочки разной величины и др.);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собраны пословицы и загадки, сказки разных национальностей;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художественная литература </a:t>
            </a:r>
            <a:r>
              <a:rPr lang="ru-RU" sz="1400" dirty="0">
                <a:latin typeface="Times New Roman"/>
                <a:ea typeface="Times New Roman"/>
              </a:rPr>
              <a:t>……</a:t>
            </a:r>
            <a:endParaRPr lang="ru-RU" sz="1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b="1" dirty="0">
                <a:latin typeface="Times New Roman"/>
                <a:ea typeface="Times New Roman"/>
              </a:rPr>
              <a:t>Содержание направлений </a:t>
            </a:r>
            <a:r>
              <a:rPr lang="ru-RU" sz="1400" b="1" dirty="0">
                <a:latin typeface="Times New Roman"/>
                <a:ea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433467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b="1" i="1" dirty="0">
                <a:latin typeface="Times New Roman"/>
                <a:ea typeface="Times New Roman"/>
              </a:rPr>
              <a:t>Физическое развитие.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Необходимыми условиями в физическом развитии детей с учетом региональных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климатических и сезонных особенностей являются: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- создание условий в дошкольном образовательном учреждении;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- развитие потребности в двигательной активности детей при помощи подвижных народных (</a:t>
            </a:r>
            <a:r>
              <a:rPr lang="ru-RU" sz="1400" dirty="0">
                <a:latin typeface="Times New Roman"/>
                <a:ea typeface="Times New Roman"/>
              </a:rPr>
              <a:t>якутских</a:t>
            </a:r>
            <a:r>
              <a:rPr lang="kk-KZ" sz="1400" dirty="0">
                <a:latin typeface="Times New Roman"/>
                <a:ea typeface="Times New Roman"/>
              </a:rPr>
              <a:t>, русских) спортивных игр, физических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упражнений, соответствующих их возрастным особенностям;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- осуществление комплекса профилактических и оздоровительных работ с учетом специфики ДОУ;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- совершенствование физического развития детей через национальные праздники, народные игры.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b="1" i="1" dirty="0">
                <a:latin typeface="Times New Roman"/>
                <a:ea typeface="Times New Roman"/>
              </a:rPr>
              <a:t>Социально-коммуникативное развитие.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Использование национального регионального компонента в направлении, социально личностного развития ребенка включает: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- развитие игровой деятельности, в которой отражается окружающая действительность родного края, формирование представлений о труде, профессиях взрослых, людей других национальностей, проживающих в Республике </a:t>
            </a:r>
            <a:r>
              <a:rPr lang="ru-RU" sz="1400" dirty="0">
                <a:latin typeface="Times New Roman"/>
                <a:ea typeface="Times New Roman"/>
              </a:rPr>
              <a:t>Саха(Я)</a:t>
            </a:r>
            <a:r>
              <a:rPr lang="kk-KZ" sz="1400" dirty="0">
                <a:latin typeface="Times New Roman"/>
                <a:ea typeface="Times New Roman"/>
              </a:rPr>
              <a:t>¸ родной природы, общественной жизни</a:t>
            </a:r>
            <a:r>
              <a:rPr lang="kk-KZ" sz="1400" dirty="0" smtClean="0">
                <a:latin typeface="Times New Roman"/>
                <a:ea typeface="Times New Roman"/>
              </a:rPr>
              <a:t>.</a:t>
            </a:r>
            <a:endParaRPr lang="ru-RU" sz="1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35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78098"/>
          </a:xfrm>
        </p:spPr>
        <p:txBody>
          <a:bodyPr>
            <a:normAutofit/>
          </a:bodyPr>
          <a:lstStyle/>
          <a:p>
            <a:pPr algn="l"/>
            <a:r>
              <a:rPr lang="kk-KZ" sz="1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Познавательное развитие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28593"/>
          </a:xfrm>
        </p:spPr>
        <p:txBody>
          <a:bodyPr>
            <a:normAutofit fontScale="92500" lnSpcReduction="10000"/>
          </a:bodyPr>
          <a:lstStyle/>
          <a:p>
            <a:pPr marL="178435" lvl="0" indent="0">
              <a:lnSpc>
                <a:spcPct val="120000"/>
              </a:lnSpc>
              <a:buNone/>
            </a:pP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Основными задачами в познавательно-речевом развитии детей с учетом национально – регионального компонента являются: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- воспитание познавательного интереса и чувств восхищения результатами культурного творчества представителей разных народов, проживающих в республике.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- формирование целостной картины мира, расширение кругозора детей, культуры познания и интеллектуальной активности, широко использовать возможности народной и музейной педагогики.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b="1" i="1" dirty="0">
                <a:solidFill>
                  <a:prstClr val="black"/>
                </a:solidFill>
                <a:latin typeface="Times New Roman"/>
                <a:ea typeface="Times New Roman"/>
              </a:rPr>
              <a:t>Речевое развитие.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- ознакомление детей с художественной литературой разных жанров; проявление интереса к произведениям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якутского</a:t>
            </a: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, русского и других народов, проживающих в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республике</a:t>
            </a: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, устного народного творчества: сказкам, преданиям, легендам, пословицам, поговоркам, загадкам.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b="1" i="1" dirty="0">
                <a:solidFill>
                  <a:prstClr val="black"/>
                </a:solidFill>
                <a:latin typeface="Times New Roman"/>
                <a:ea typeface="Times New Roman"/>
              </a:rPr>
              <a:t>Художественно-эстетическое развитие.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Художественно-эстетическое развитие дошкольников средствами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якутского</a:t>
            </a: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, русского, музыкального, декоративно-прикладного, литературного искусства включает в себя: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- создание условий для проявления детьми своих способностей в музыке, живописи, танцах, театре и литературе;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- развитие продуктивной деятельности через приобщение детей к изобразительному, декоративно-прикладному искусству народов, проживающих в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р</a:t>
            </a: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еспубл</a:t>
            </a:r>
            <a:r>
              <a:rPr lang="ru-RU" sz="1500" dirty="0" err="1">
                <a:solidFill>
                  <a:prstClr val="black"/>
                </a:solidFill>
                <a:latin typeface="Times New Roman"/>
                <a:ea typeface="Times New Roman"/>
              </a:rPr>
              <a:t>ике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78435" lvl="0" indent="0">
              <a:lnSpc>
                <a:spcPct val="120000"/>
              </a:lnSpc>
              <a:buNone/>
            </a:pP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10314"/>
              </p:ext>
            </p:extLst>
          </p:nvPr>
        </p:nvGraphicFramePr>
        <p:xfrm>
          <a:off x="0" y="908723"/>
          <a:ext cx="9144000" cy="58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749"/>
                <a:gridCol w="2268251"/>
                <a:gridCol w="2286000"/>
                <a:gridCol w="2286000"/>
              </a:tblGrid>
              <a:tr h="364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970">
                <a:tc rowSpan="12">
                  <a:txBody>
                    <a:bodyPr/>
                    <a:lstStyle/>
                    <a:p>
                      <a:r>
                        <a:rPr lang="ru-RU" sz="1600" dirty="0" smtClean="0"/>
                        <a:t>Бала</a:t>
                      </a:r>
                      <a:r>
                        <a:rPr lang="sah-RU" sz="1600" dirty="0" smtClean="0"/>
                        <a:t>ҕан ыйа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1-Билии к</a:t>
                      </a: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Хартыынанан үлэ, үөрэх туһунан таабырыннар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билсии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9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2-Билсиһии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 бэйэтин туһунан буклет оҥотторуу, хаартысканан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буклет оҥоруу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5-Көмүс күһүн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Күһүҥҥү айылҕа улларыйыытын кэтээн көрөөһүн. Хартыынанан үлэ. Айылҕа матырыйаалыттан оҥоһук быыстапката.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Айылҕа матырыйаалыттан оҥоһук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10-Сайыҥҥы сынньалаҥы кэпсээһин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 сайыҥҥы сынньалаҥын туһунан фотовыставка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Фотовыставка кыттыы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12- Көмүс күһүн бэлэҕэ (оҕуруот аһа)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«Күһүҥҥү киһи күлбүтүнэн»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Оҕуруот аһын быыстапката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Дьикти-дьээбэ быһыылаах оҕуруот аһын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13-Баттах оҥорооччу идэтин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кэпсээһин, Баттах оҥорор салон тэрийии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Баттаҕы туттарар тэрилин аҕалыы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14 -Дьокуускай куорат күнэ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Дьокуускай куоратын туһунан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19 - «Смайлик» бэлиэ төрөөбүт күнэ «Смайлик» бэлиэ хайдах айыллыбытын кэпсээһин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Өҥнөөх кумааҕыннан «смайлик» кырыйан, килиэйдээн оҥоруу.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. Оҕолор оҥорбут «смайликтарын» төрөппүттэригэр бэлэхтииллэр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9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20– Аптаах тыллар күннэрэ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куукула көмөтүнэн остуоруйа көрдөрүү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Төрөппүттэр уонна оҕолор дьиэҕэ эйэҕэс тылынан кэпсэтэллэрин санатыы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21-Сахалыы оонньуу “Ө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өс оҕус”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сахалыы оонньууну билиһиннэрии, үөрэтии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 Саха сирэ туспа республика буолбут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Бэсиэдэ, викторина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27-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Иитээччи к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Бэсиэдэ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4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Былаан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184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15227"/>
              </p:ext>
            </p:extLst>
          </p:nvPr>
        </p:nvGraphicFramePr>
        <p:xfrm>
          <a:off x="107504" y="1"/>
          <a:ext cx="8928992" cy="672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76264"/>
                <a:gridCol w="2592288"/>
                <a:gridCol w="2232248"/>
              </a:tblGrid>
              <a:tr h="3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693">
                <a:tc rowSpan="12">
                  <a:txBody>
                    <a:bodyPr/>
                    <a:lstStyle/>
                    <a:p>
                      <a:r>
                        <a:rPr lang="sah-RU" sz="1600" dirty="0" smtClean="0"/>
                        <a:t>Алтынньы ыйа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– Эбээ Эһээ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Эбээҕэ Эһээҕэ аналлаах хоһоон үөрэтии. Открытка оҥорторуу. «Мин эбээбин таптыыбын, мин эһээбин хайгыыбын» 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Оҕоҕо Эбээ, эһээ толору аатын үөрэтии. Эбээни, Эһээни утренника ыҥырыы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7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– Сахалыы таҥас кэтэн кэлии. Кыыллары харыстыырга анаммыт күн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Дьиэ кыылларын кытта түспүт хаартыскалара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Хаартыска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5- Учуутал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Учуутал идэтин билиһиннэрии, оруоллаах буола оонньооһун «Оскуола»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7- Почта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Почта үлэтин билиһиннэрии, оруолларынан оонньооһун «Почтальон»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11- Сахалыы таҥас кэтэн кэлии . Аан дойдуга кыыс оҕо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Кыргыттары эҕэрдэлээһин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Аралдьыйыы,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– Кыьыл өҥ күнэ,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Кыһыл өҥнөөх таҥас кэтэн кэлэллэр, быыстапка тэрийии.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кыһыл өҥнөөх сувенир, оонньуур а5алаллар, сувенирдары аҕалыы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14- Кыһын кэлиитэ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Кыһыҥҥы айыл5а уларыйыытын кэтээн көрөөһүн.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Хартыынаннан үлэ.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 Ийэ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Ийэлэргэ анаан открытка оҥорторуу, «Мин ийэм» утренник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Ийэлэри утренника ыҥырыы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18- Сахалыы таҥас кэтэн кэлии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Аҕа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Аҕа күнүгэр открытка оҥоруу, утренник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Формаларын бэлэмнииллэр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9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20- – Повар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Повар үлэтин билиһиннэрии. Детсад поварыгар открытка оҥорторуу, детсад кухнятыгар экскурсия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21-Сахалыы оонньуу «Б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өтүүктэһии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Оҕолору оонньотуу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 Сахалыы таҥнан кэлии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П.Н.Тобуруокап төрөөбүт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Хоһоон үөрэтии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Хатылааһын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77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27- – Суоппар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Суоппар үлэтин билиһиннэрии. Оруолларга оонньуу «Автобуһунан айан», «Такси»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Массыына оонньуурун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 Мультфильм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Мультик айыллыытын кэпсээһин, көрдөрүү. Мультик керуу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 сөбүлүүр мультигым, уруһуйдаан кэлии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58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206002"/>
              </p:ext>
            </p:extLst>
          </p:nvPr>
        </p:nvGraphicFramePr>
        <p:xfrm>
          <a:off x="0" y="0"/>
          <a:ext cx="9115535" cy="707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7"/>
                <a:gridCol w="2499421"/>
                <a:gridCol w="2572933"/>
                <a:gridCol w="2278884"/>
              </a:tblGrid>
              <a:tr h="340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rowSpan="16">
                  <a:txBody>
                    <a:bodyPr/>
                    <a:lstStyle/>
                    <a:p>
                      <a:r>
                        <a:rPr lang="sah-RU" sz="1600" dirty="0" smtClean="0"/>
                        <a:t>Сэтинньи ыйа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 Сахалыы таҥнан кэлии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остуол оонньуута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4 - Сомоҕолоһуу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Араас омуктар сомоҕолоһууларын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Куукулаҕа таҥас тигэн аҕалыы, араас омуктар киэннэрин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Эйэлэһии, иллэһии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«О5олоор, иллээхтик олоруоххайыҥ» кэпсэтии, бу күн бары илии тутуһаллар,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эйэлээх буолуу туһунан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Сахалыы таҥнан кэлии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остуол оонньуута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9-Сахалыы оонньуу «Ойбонтон уулаа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һын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оонньотуу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11- П.А.Ойуунускай төрөөбүт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Кэпсээһин, үөрэтии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12-- Банк үлэһиттэрин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Банк үлэтин туһунан өйдөбүлү биэрии.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Оруолларынан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«Банк»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буола</a:t>
                      </a: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оонньооһун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13- Аан дойдуга көрбөттөр күннэрэ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Харах суолтатын өйдөтүү, харыстабыллаахтык сыһыаннаһыыны иҥэрии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Төрөппүттэргэ семинар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14- – Оранжевай (кугас) өҥ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Оранжевай өҥнөөх таҥас кэтэн кэлэллэр, бу өҥүнэн сувенир, оонньуур а5алаллар, быыстапка тэрийии.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Оранжевай таҥастарын кэтэрдии, сувенирдары а5алы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 Оҕуруону тиһии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Оҕуруо араастарын көрдөрүү, «Перло» оҕуруоннан оонньотуу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Оҕуруо оҥоһугун 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18- Сахалыы таҥнан кэлии. Тымныы оҕонньор төрөөбүт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Тымныы оҕонньор туһунан кэпсээһин, хартыынаннан үлэ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19- Бантик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Саамай ураты-кэрэ бантиктаах кэлэр күн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Оригинальнай бантик толкуйдааһын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– Сахалыы таҥнан кэлии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Утуйуу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Дьоҥҥо, тыынар-тыыннаахха утуйуу туһатын өйдөтүү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 Сахалыы таҥнан кэлии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Олонхо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Олоҥхоҕо аналлаах тэрээһин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Төрөппүттэр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 Байанай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Аралдьыйыы байанай бырааһынньыга «Саха сирин күндү түүлээҕэ»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Булт тэрилин, астарын бэлэмнээһин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84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29-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Хомус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хомус туһунан кэпсээһин, арааһын көрдөрүү, тыаһын иьитиннэрии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Кимиэхэ хомустаах илдьэ кэлэр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74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55875"/>
              </p:ext>
            </p:extLst>
          </p:nvPr>
        </p:nvGraphicFramePr>
        <p:xfrm>
          <a:off x="0" y="1"/>
          <a:ext cx="9115535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7"/>
                <a:gridCol w="2499421"/>
                <a:gridCol w="2572933"/>
                <a:gridCol w="2278884"/>
              </a:tblGrid>
              <a:tr h="413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rowSpan="13">
                  <a:txBody>
                    <a:bodyPr/>
                    <a:lstStyle/>
                    <a:p>
                      <a:r>
                        <a:rPr lang="sah-RU" sz="1600" dirty="0" smtClean="0"/>
                        <a:t>Ахсынньы ыйа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 Тиэрэ кэтиллибит таҥас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 кун о5олор төһө кыалларынан таҥастарын тиэрэ кэтэн кэлэллэр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 Тымныы оҕонньорго сурук суруйар күн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 иитээччи көмөтүнэн тымныы оҕонньорго сурук суруйаллар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Баҕа санааларын уруһуйа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6– Сахалыы таҥнан кэлии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Араҥас өҥ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остуол оонньуутаАраҥас өҥнөөх таҥас кэтэн кэлэллэр, бу өҥүнэн сувенир аҕалаллар, быыстапка тэрийии.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Араҥас өҥнөөх таҥастарын кэтэрдии, сувенирдары а5а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8-Сахалыы оонньуу “Мас тардыһыыта”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дьарык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10- Чаай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Чаай туһунан кэпсээһин. Туһатын , арааһын ырытыы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 Сахалыы таҥнан кэлии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остуол оонньуута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оонньуур онорон а5алыы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16- – Чыычаах дьиэтин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Чыычаах туһунан кэпсэтии. Чыычаах дьиэтигэр ас ууруу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17- – Кумааҕы салфетка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Салфетка арааһын кэпсээһин. Остуолга ууруу ньымаларын көрдөрүү.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Салфетка арааһын а5алтарыы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9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22- Сахалыы таҥнан кэлии. Саамай уьун түүн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«Уһун түүн» аралдьыйыы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Фонариктаах кэлэллэр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23- – Мандарин сииркүн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Мандарин туһатын, ханнаүүнэринкэпсээһин. Мандарин сиэтии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 Харыйачаан оонньуурдара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Араас матырыйаалынан харыйа оонньуурдарын оҥоруу, быыстапка тэрийии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Дьикти-кэрэ харыйа оонньуурун оҥорторуу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27- Харыйаны киэргэтии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харыйа5а оҥорбут оонньуурдарынан харыйаны киэргэтии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Дьикти кэрэ харыйа оонньуурун онотторуу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«Сана Дьыл» аралдьыйыыта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60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0201"/>
              </p:ext>
            </p:extLst>
          </p:nvPr>
        </p:nvGraphicFramePr>
        <p:xfrm>
          <a:off x="0" y="-39295"/>
          <a:ext cx="9115535" cy="686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7"/>
                <a:gridCol w="2499421"/>
                <a:gridCol w="2572933"/>
                <a:gridCol w="2278884"/>
              </a:tblGrid>
              <a:tr h="354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747">
                <a:tc rowSpan="8">
                  <a:txBody>
                    <a:bodyPr/>
                    <a:lstStyle/>
                    <a:p>
                      <a:r>
                        <a:rPr lang="sah-RU" sz="1600" dirty="0" smtClean="0"/>
                        <a:t>Тохсунньу</a:t>
                      </a:r>
                      <a:r>
                        <a:rPr lang="sah-RU" sz="1600" baseline="0" dirty="0" smtClean="0"/>
                        <a:t> </a:t>
                      </a:r>
                      <a:r>
                        <a:rPr lang="sah-RU" sz="1600" dirty="0" smtClean="0"/>
                        <a:t> ыйа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-Сахалыы оонньуу «Кылыы»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дьарык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0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14-эргэ саҥа дьыл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17-от күөх өҥ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таҥас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 күөх өҥнөөх таҥас кэтэллэр, оонньуу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Сувенир аҕалаллар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19-куусту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һ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уу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 күҥҥэ бары куустуһабыт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21-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Дьиэ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кэргэн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к</a:t>
                      </a: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 дьиэ кэргэним- презентация, кэпсээһин.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Бэсиэдэ оҕолорго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Презентация оҥотторуу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 сымна5ас оонньуур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таҥас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Сөбүлүүр оонньуурдарын аҕалан кэпсииллэр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Оонньуур аҕалаллар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 Шарль Перро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О5о остуоруйатын суруйааччыта,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Уруһуй,  остуоруйатыттан геройдарын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 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ассыына айыллыбыт к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Массыына туһата, арааһын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734">
                <a:tc rowSpan="11">
                  <a:txBody>
                    <a:bodyPr/>
                    <a:lstStyle/>
                    <a:p>
                      <a:r>
                        <a:rPr lang="sah-RU" sz="1600" dirty="0" smtClean="0"/>
                        <a:t>Олунньу ыйа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2-</a:t>
                      </a: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Ежик күнэ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Хартыынанан үлэ,  оҥоһук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Ежик оонньуур илдьэ кэлэллэр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 С битэмиин к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ү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Битэмиин  туүһунан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7 - Сахалыы таҥас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Халлаан куөх өҥ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Халлан күөх өҥнөөх таҥас кэтэн кэлэллэр, оонньуу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Сувенир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8-Ыйга  көтүү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Ый, ракета  туһунан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Выставка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Араас матырыйаалынан ракета оҥорон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9- Тиис бырааһын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Тииһи харыстыыр ньымаларын туһунан кэпсээһин. Тиис бырааһын үлэтин билиһиннэрии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11-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Аэрофлот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Самолет, порт туһунан кэпсээһин.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Самолет оонньуур аҕалаллар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15-Сахалыы оонньуу “Куобах”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дьарык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17-Агния Барто хоһоонун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Хоһоонун үөрэтии, автор туһунан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Хоһоон хатылааһын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21-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Сахалыы таҥас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 тылынкүнэ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 сахабын- аралдьыйыы, ырыа, тойук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22-Аҕа дойдуну көмүскүүр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Маршировка, хоһоон кэпсээһин, открытка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Хоһоон хатылааһын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 – Доҕордуулар күннэрэ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Доҕор туһунан кэпсэтии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314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46911"/>
              </p:ext>
            </p:extLst>
          </p:nvPr>
        </p:nvGraphicFramePr>
        <p:xfrm>
          <a:off x="0" y="-39295"/>
          <a:ext cx="9115535" cy="7291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7"/>
                <a:gridCol w="2499421"/>
                <a:gridCol w="2572933"/>
                <a:gridCol w="2278884"/>
              </a:tblGrid>
              <a:tr h="354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747">
                <a:tc rowSpan="17">
                  <a:txBody>
                    <a:bodyPr/>
                    <a:lstStyle/>
                    <a:p>
                      <a:r>
                        <a:rPr lang="sah-RU" sz="1600" dirty="0" smtClean="0"/>
                        <a:t>Кулун</a:t>
                      </a:r>
                      <a:r>
                        <a:rPr lang="sah-RU" sz="1600" baseline="0" dirty="0" smtClean="0"/>
                        <a:t> тутар ыйа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– Аҕа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А5аларга аналлаах аһаҕас аан.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«А5а – ыалбигэтирэ5э» аралдьыйыы.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А5аларыы аралдьыйыыга ыҥырыы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0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– Булчут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Булчут туһунан кэпсэтии, булт суолтата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 – Доруобуйа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Чөл олох туһунан кэпсэтии.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Режимы тутуһуу.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Төрөппүттэргэ консультация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8– Сюрприз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– Космонавт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Космонавт идэтин кэпсээһин. Слайданан үлэ. Пластилинынан космонавт оҥорторуу. Ю.Гагарин туһунан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Төрөппүттэрин кытта оҥоһук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 Сахалыы оонньуу «Нарты нөҥүө ойуу»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дьарык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– Фиолетовай (күөхтүҥү кыһыл) өҥ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Фиолетовай өҥнөөх таҥас кэтэн кэлэллэр, бу өҥүнэн сувенир а5алаллар, быыстапка тэрийии.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Фиолетовай өҥнөөх таҥастарын кэтэрдии, сувенирдары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 – Аҥаар атахха ыстаныы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734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– Былыты кэтээн көрүү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Таһырдьа тахсан былыты кэтээн көрүү.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Аппликация оҥоруу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– Комплимент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Комплимент суолтатын быһаарыы, өйдөтүү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22– Велосипед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Велосипед туһунан кэпсэтии. Арааһын көрдөрүү. Слайданан үлэ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 – Кумааҕы самолету көтүтэр күн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Самолет оҥорон кэлии, быыстапка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Араас матырыйаалтан самолет оҥоруу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27 - Саха сирин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 сирин туһунан кэпсээһин, төрөөбүт дойдуга тапталы иҥэрии.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Хоһоон, ырыа үөрэтии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28-Аан дойду үҥкүүтүн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 – Пожарник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Пожарник үлэтин кэпсээһин, пожарнайга үлэлиир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Пожарнайга үлэлиир төрөппүтү ыҥырыы төрөппүтү ыҥыран кэпсэтии ыытыы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6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07581"/>
              </p:ext>
            </p:extLst>
          </p:nvPr>
        </p:nvGraphicFramePr>
        <p:xfrm>
          <a:off x="55761" y="1"/>
          <a:ext cx="911553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7"/>
                <a:gridCol w="2519671"/>
                <a:gridCol w="2552683"/>
                <a:gridCol w="2278884"/>
              </a:tblGrid>
              <a:tr h="515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72">
                <a:tc rowSpan="12">
                  <a:txBody>
                    <a:bodyPr/>
                    <a:lstStyle/>
                    <a:p>
                      <a:r>
                        <a:rPr lang="sah-RU" sz="1600" dirty="0" smtClean="0"/>
                        <a:t>Ыам ыйа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 – Күн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Күн туһунан кэпсээһин. Аппликация оҥорторуу, быыстапка тэрийии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0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6-Кыайыы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Көстүүм аҕалааһын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– Быраас күнэ.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Быраас үлэтин кэпсээһин,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балыыһа5а үлэлиир төрөппүтү ыҥыран кэпсэтии ыытыы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13 -Кэскил хаһыат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Кэскил хаһыаты көрдөрүү,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– Пузырь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«Пузырь» аралдьыйыы ыытыы, оҕолор бэйэлэрэ пузырь онороллор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Опыт оҥоруу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17-Сахалыы оонньуу «Ыста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ҥа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дьарык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– Ньургуһун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«Ньургуьун» быыстапка, 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Араас матырыйаалтан ньургуьун оҥоруу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20- Ырыа к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Концерт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988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 – Шарик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Шарик арааһын көрдөрүү,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Шарик аҕалаллар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– Сүүрүү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«Быһый атах» сүүрүү күрэҕэ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 – Библиотека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О5о библиотекатыгар ыалдьыттааһын, кэпсэтии,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акция ыытыы “Кинигэни бэлэх уун”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30– Кылаат көрдөөһүн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Карта оҥорон кылаат көрдөөһүн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199">
                <a:tc>
                  <a:txBody>
                    <a:bodyPr/>
                    <a:lstStyle/>
                    <a:p>
                      <a:r>
                        <a:rPr lang="sah-RU" sz="1600" dirty="0" smtClean="0"/>
                        <a:t>Бэс ыйа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1-Сайыны көрсүү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Ыһыах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сайыҥҥы Саҥа дьыл бырааһынньыгын  тэрээһинэ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таҥас кэтии, сахалыы аһылык аҕалыы, өбүгэлэр оонньууларыгар кытыннарыы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6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78"/>
            <a:ext cx="9144000" cy="688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668655" marR="573405" lvl="0" indent="-342900">
              <a:spcBef>
                <a:spcPts val="335"/>
              </a:spcBef>
            </a:pPr>
            <a:r>
              <a:rPr lang="kk-KZ" sz="1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Пояснительная записка</a:t>
            </a:r>
            <a:endParaRPr lang="ru-RU" sz="1800" b="1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         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kk-KZ" sz="2400" dirty="0">
                <a:latin typeface="Times New Roman"/>
                <a:ea typeface="Times New Roman"/>
              </a:rPr>
              <a:t>Дошкольный возраст является временем благоприятным для формирования нравственных чувств, воспитывает уважение и </a:t>
            </a:r>
            <a:r>
              <a:rPr lang="ru-RU" sz="2400" dirty="0">
                <a:latin typeface="Times New Roman"/>
                <a:ea typeface="Times New Roman"/>
              </a:rPr>
              <a:t>любовь к себе, окружающему миру. ФГОС </a:t>
            </a:r>
            <a:r>
              <a:rPr lang="kk-KZ" sz="2400" dirty="0">
                <a:latin typeface="Times New Roman"/>
                <a:ea typeface="Times New Roman"/>
              </a:rPr>
              <a:t>ДОУ направлен на формирование в подрастающем поколении гражданских чувств, накопление социального опыта. Программа строится на принципе личностно-ориентированного взаимодействия взрослого с детьми </a:t>
            </a:r>
            <a:r>
              <a:rPr lang="ru-RU" sz="2400" dirty="0">
                <a:latin typeface="Times New Roman"/>
                <a:ea typeface="Times New Roman"/>
              </a:rPr>
              <a:t>разновозрастной</a:t>
            </a:r>
            <a:r>
              <a:rPr lang="kk-KZ" sz="2400" dirty="0">
                <a:latin typeface="Times New Roman"/>
                <a:ea typeface="Times New Roman"/>
              </a:rPr>
              <a:t> группы и обеспечивает физическое, социально-личностное, познавательно-речевое и художественно-эстетическое развитие детей в возрасте от</a:t>
            </a:r>
            <a:r>
              <a:rPr lang="ru-RU" sz="2400" dirty="0">
                <a:latin typeface="Times New Roman"/>
                <a:ea typeface="Times New Roman"/>
              </a:rPr>
              <a:t>5</a:t>
            </a:r>
            <a:r>
              <a:rPr lang="kk-KZ" sz="2400" dirty="0">
                <a:latin typeface="Times New Roman"/>
                <a:ea typeface="Times New Roman"/>
              </a:rPr>
              <a:t> до 7 лет с учетом их возрастных и индивидуальных особенностей.</a:t>
            </a:r>
            <a:endParaRPr lang="ru-RU" sz="2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2400" b="1" dirty="0">
                <a:latin typeface="Times New Roman"/>
                <a:ea typeface="Times New Roman"/>
              </a:rPr>
              <a:t>	</a:t>
            </a:r>
            <a:r>
              <a:rPr lang="kk-KZ" sz="2400" dirty="0">
                <a:latin typeface="Times New Roman"/>
                <a:ea typeface="Times New Roman"/>
              </a:rPr>
              <a:t>Национальн</a:t>
            </a:r>
            <a:r>
              <a:rPr lang="ru-RU" sz="2400" dirty="0" err="1">
                <a:latin typeface="Times New Roman"/>
                <a:ea typeface="Times New Roman"/>
              </a:rPr>
              <a:t>ая</a:t>
            </a:r>
            <a:r>
              <a:rPr lang="kk-KZ" sz="2400" dirty="0">
                <a:latin typeface="Times New Roman"/>
                <a:ea typeface="Times New Roman"/>
              </a:rPr>
              <a:t> культур</a:t>
            </a:r>
            <a:r>
              <a:rPr lang="ru-RU" sz="2400" dirty="0">
                <a:latin typeface="Times New Roman"/>
                <a:ea typeface="Times New Roman"/>
              </a:rPr>
              <a:t>а</a:t>
            </a:r>
            <a:r>
              <a:rPr lang="kk-KZ" sz="2400" dirty="0">
                <a:latin typeface="Times New Roman"/>
                <a:ea typeface="Times New Roman"/>
              </a:rPr>
              <a:t> составля</a:t>
            </a:r>
            <a:r>
              <a:rPr lang="ru-RU" sz="2400" dirty="0">
                <a:latin typeface="Times New Roman"/>
                <a:ea typeface="Times New Roman"/>
              </a:rPr>
              <a:t>е</a:t>
            </a:r>
            <a:r>
              <a:rPr lang="kk-KZ" sz="2400" dirty="0">
                <a:latin typeface="Times New Roman"/>
                <a:ea typeface="Times New Roman"/>
              </a:rPr>
              <a:t>т базу культуры людей. Даем представление ребенку об истории, традициях, обычаях своего народа, мы, педагоги, приобщаем его к общечеловеческим ценностям. Детская литература и фольклор – это одни из тех средств, которые помогают развивать детей в национальных </a:t>
            </a:r>
            <a:r>
              <a:rPr lang="kk-KZ" sz="2400" dirty="0" smtClean="0">
                <a:latin typeface="Times New Roman"/>
                <a:ea typeface="Times New Roman"/>
              </a:rPr>
              <a:t>традициях.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56207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ah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Үөрэх дьылын устата бэриллэр өйдөбүллэрэ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819156"/>
              </p:ext>
            </p:extLst>
          </p:nvPr>
        </p:nvGraphicFramePr>
        <p:xfrm>
          <a:off x="611560" y="809961"/>
          <a:ext cx="7992888" cy="579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345"/>
                <a:gridCol w="4641543"/>
              </a:tblGrid>
              <a:tr h="23195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Балаҕан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14-</a:t>
                      </a: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Дьокуускай куорат </a:t>
                      </a: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90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24-</a:t>
                      </a:r>
                      <a:r>
                        <a:rPr kumimoji="0" lang="sah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Саха сирэ туспа республика буолбут күнэ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Алтынньы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1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Эбээ Эһээ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15-Ийэ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6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25-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П.Н.Тобуруокап төрөөбүт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Сэтинньи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4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Сомоҕолоһуу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11-П.А.Ойуунускай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төрөөбүт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25-Олонхо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28-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Байанай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29-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Хомускүнэ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Ахсынньы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22-Саамай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уьун түүн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Тохсунньу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21-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Дьиэ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кэргэн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Олунньу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21-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Саха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тылын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Кулун тутар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3-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Суруйааччы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276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Муус устар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3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Аҕа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5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Булчут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90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27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Саха сирин күнэ(Конституция –Сүрүнсокуонаылыллыбыткүнэ)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36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13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-Кэскил хаһыат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87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18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Ньургуһун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40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25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Сүүрүү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1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9006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</a:t>
            </a:r>
            <a:r>
              <a:rPr lang="sah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 буолуохха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?” </a:t>
            </a:r>
            <a:r>
              <a:rPr lang="ru-RU" sz="1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профессиялары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кытта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билсиһии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283979"/>
              </p:ext>
            </p:extLst>
          </p:nvPr>
        </p:nvGraphicFramePr>
        <p:xfrm>
          <a:off x="683568" y="908717"/>
          <a:ext cx="7776864" cy="468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906"/>
                <a:gridCol w="4342958"/>
              </a:tblGrid>
              <a:tr h="23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Балаҕан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13-Баттах оҥорооччу идэтин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Иитээччи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Алтынньы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5- Учуутал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7- Почта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– Повар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25- Сахалыы таҥнан кэлии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 – Суоппар күнэ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Сэтинньи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12-- Банк үлэһиттэрин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Тохсунньу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массыын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айыллыбыт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Олунньу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9- Тиис бырааһын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8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Аэрофлот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22-Аҕа дойдуну көмүскүүр күнэ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Кулун тутар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Суруйааччыкүнэ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8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Муус устар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– Космонавт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– Пожарник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Ыам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– Быраас күнэ.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 – Библиотека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88832" cy="4320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ah-RU" sz="1600" b="1" dirty="0">
                <a:ea typeface="Times New Roman"/>
                <a:cs typeface="Times New Roman"/>
              </a:rPr>
              <a:t>Билии көрүү аартыга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269110"/>
              </p:ext>
            </p:extLst>
          </p:nvPr>
        </p:nvGraphicFramePr>
        <p:xfrm>
          <a:off x="707716" y="692699"/>
          <a:ext cx="7968739" cy="554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858"/>
                <a:gridCol w="5527881"/>
              </a:tblGrid>
              <a:tr h="2053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3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1-Билии к</a:t>
                      </a:r>
                      <a:r>
                        <a:rPr lang="sah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35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Балаҕан ыйа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19 - «Смайлик» бэлиэ төрөөбүт күнэ «Смайлик» бэлиэ хайдах айыллыбытын кэпсээһин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20– Аптаах тыллар күннэрэ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 Мультфильм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Алтынньы ыйа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4 - Сомоҕолоһуу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Эйэлэһии, иллэһии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 Оҕуруону тиһии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19- Бантик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–Утуйуу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Сэтинньи ыйа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1- Тиэрэ кэтиллибит таҥас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 Тымныы оҕонньорго сурук суруйар күн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10- Чаай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16- – Чыычаах дьиэтин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– Кумааҕы салфетка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22-  Саамай уьун түүн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23-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Мандарин сиир күн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 Харыйачаан оонньуурдара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Тохсунньу ыйа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19-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уусту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һ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уу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 Сымна5ас оонньуур күнэ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Олунньу 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 </a:t>
                      </a:r>
                      <a:r>
                        <a:rPr lang="sah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битэмиин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к</a:t>
                      </a:r>
                      <a:r>
                        <a:rPr lang="sah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ү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8-    Ыйга  көтүү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25– Доҕордуулар күннэрэ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– Сир шарын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– Уу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Открытка бырааһынньыга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30– Сир шарын харыстыыр күн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0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88832" cy="4320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691661"/>
              </p:ext>
            </p:extLst>
          </p:nvPr>
        </p:nvGraphicFramePr>
        <p:xfrm>
          <a:off x="395536" y="116632"/>
          <a:ext cx="8229600" cy="309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/>
                <a:gridCol w="4762872"/>
              </a:tblGrid>
              <a:tr h="197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Кулун тутар 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 – Доруобуйа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00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Муус устар 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8– Сюрприз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– Былыты кэтээн көрүү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– Комплимент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22– Велосипед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 – Кумааҕы самолету көтүтэр күн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673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Ыам ыйа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 – Күн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13 -Кэскил хаһыат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– Пузырь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 – Шарик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– Сүүрүү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30– Кылаат көрдөөһүн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148706"/>
              </p:ext>
            </p:extLst>
          </p:nvPr>
        </p:nvGraphicFramePr>
        <p:xfrm>
          <a:off x="611560" y="3544416"/>
          <a:ext cx="7992888" cy="254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28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Сүрүн бырааһынньыктар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24- Саха сирэ туспа республика буолбут күнэ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28-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«Сана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Дьыл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аралдьыйыыта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22-Аҕа дойдуну көмүскүүр күнэ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5– Кэрэ аҥаардар күннэрэ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6-Кыайыы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Аа</a:t>
                      </a: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ҕыы сыла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Ийэҕэ анаммыт сыл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Эдэр ыал сыла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0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95799"/>
              </p:ext>
            </p:extLst>
          </p:nvPr>
        </p:nvGraphicFramePr>
        <p:xfrm>
          <a:off x="1547664" y="255376"/>
          <a:ext cx="6096000" cy="3358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1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Сүрүн бырааһынньыктар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24- Саха сирэ туспа республика буолбут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«Сана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Дьыл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аралдьыйыыта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22-Аҕа дойдуну көмүскүүр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5– Кэрэ аҥаардар күннэрэ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6-Кыайыы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Аа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ҕыы сыла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Ийэҕэ анаммыт сыл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Эдэр ыал сыла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20164"/>
              </p:ext>
            </p:extLst>
          </p:nvPr>
        </p:nvGraphicFramePr>
        <p:xfrm>
          <a:off x="1619672" y="4005063"/>
          <a:ext cx="6000328" cy="2442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328"/>
              </a:tblGrid>
              <a:tr h="360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Хамсыыр харамай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–  Кыыллары харыстыырга анаммыт күн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16- – Чыычаах дьиэтин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2-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Ежик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1- – Куоска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18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15388"/>
              </p:ext>
            </p:extLst>
          </p:nvPr>
        </p:nvGraphicFramePr>
        <p:xfrm>
          <a:off x="1691679" y="255376"/>
          <a:ext cx="5951984" cy="174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1984"/>
              </a:tblGrid>
              <a:tr h="21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Айылҕа дьылын кэмин үөрэтии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5-Көмүс күһүн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10-Сайыҥҥы сынньалаҥы кэпсээһин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12- Көмүс күһүн бэлэҕэ (оҕуруот аһа)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14- Кыһын кэлиитэ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Сандал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сааһы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көрсүү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Сайыны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өрсүү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82556"/>
              </p:ext>
            </p:extLst>
          </p:nvPr>
        </p:nvGraphicFramePr>
        <p:xfrm>
          <a:off x="1691680" y="2276873"/>
          <a:ext cx="5856312" cy="3017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312"/>
              </a:tblGrid>
              <a:tr h="412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Өҥнөрү үөрэтии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– Кыьыл өҥ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6– Араҥас өҥ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17--от күөх өҥ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7 - Халлаан куөх өҥ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 – Өҥнөрү холбуур, буккуйар күн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4- - Хараҥа халлаан күөх өҥ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– Ытыһы кырааскалыыр күн.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– Өҥнөөх харандаастар күннэрэ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 – Фиолетовай (күөхтүҥү кыһыл) өҥ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730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186238"/>
              </p:ext>
            </p:extLst>
          </p:nvPr>
        </p:nvGraphicFramePr>
        <p:xfrm>
          <a:off x="1475656" y="980726"/>
          <a:ext cx="6095999" cy="432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9"/>
              </a:tblGrid>
              <a:tr h="288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Өбүгэлэр оонньуулара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21-Сахалыы оонньуу “Ө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өс оҕус”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21-Сахалыы оонньуу «Б</a:t>
                      </a: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өтүүктэһии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9-Сахалыы оонньуу «Ойбонтон уулаа</a:t>
                      </a: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һын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8-Сахалыы оонньуу “Мас тардыһыыта”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15-Сахалыы оонньуу “Куобах”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29- Сахалыы оонньуу «О</a:t>
                      </a: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ҕунан ытыы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15- Сахалыы оонньуу «Нарты нөҥүө ойуу»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– Аҥаар атахха ыстаныы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17-Сахалыы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оонньуу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Ыста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ҥа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00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046835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6125" y="90872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Алтынньы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0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76145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6125" y="908720"/>
            <a:ext cx="11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Сэтинньи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092945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6125" y="908720"/>
            <a:ext cx="121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Ахсынньы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7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2.depositphotos.com/5231807/8912/i/950/depositphotos_89126196-stock-photo-beautiful-blu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1" y="0"/>
            <a:ext cx="9146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Цель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178435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kk-KZ" sz="1600" dirty="0" smtClean="0">
                <a:latin typeface="Times New Roman"/>
                <a:ea typeface="Times New Roman"/>
              </a:rPr>
              <a:t> Развитие познавательной активности  детей дошкольного возраста. </a:t>
            </a:r>
            <a:endParaRPr lang="ru-RU" sz="1600" b="1" dirty="0">
              <a:latin typeface="Times New Roman"/>
              <a:ea typeface="Times New Roman"/>
            </a:endParaRPr>
          </a:p>
          <a:p>
            <a:pPr marL="178435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b="1" dirty="0">
                <a:latin typeface="Times New Roman"/>
                <a:ea typeface="Times New Roman"/>
              </a:rPr>
              <a:t>Задачи: </a:t>
            </a: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kk-KZ" sz="1600" dirty="0">
                <a:latin typeface="Times New Roman"/>
                <a:ea typeface="Times New Roman"/>
              </a:rPr>
              <a:t>Ф</a:t>
            </a:r>
            <a:r>
              <a:rPr lang="kk-KZ" sz="1600" dirty="0" smtClean="0">
                <a:latin typeface="Times New Roman"/>
                <a:ea typeface="Times New Roman"/>
              </a:rPr>
              <a:t>ормирование </a:t>
            </a:r>
            <a:r>
              <a:rPr lang="kk-KZ" sz="1600" dirty="0">
                <a:latin typeface="Times New Roman"/>
                <a:ea typeface="Times New Roman"/>
              </a:rPr>
              <a:t>гордости за свое происхождение; создание первоначальных представлений о нравственных и духовных </a:t>
            </a:r>
            <a:r>
              <a:rPr lang="kk-KZ" sz="1600" dirty="0" smtClean="0">
                <a:latin typeface="Times New Roman"/>
                <a:ea typeface="Times New Roman"/>
              </a:rPr>
              <a:t>ценностях </a:t>
            </a:r>
            <a:r>
              <a:rPr lang="kk-KZ" sz="1600" dirty="0">
                <a:latin typeface="Times New Roman"/>
                <a:ea typeface="Times New Roman"/>
              </a:rPr>
              <a:t>(сострадании, любви, терпении, чести, достоинстве); </a:t>
            </a:r>
            <a:endParaRPr lang="kk-KZ" sz="1600" dirty="0" smtClean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В</a:t>
            </a:r>
            <a:r>
              <a:rPr lang="kk-KZ" sz="1600" dirty="0" smtClean="0">
                <a:latin typeface="Times New Roman"/>
                <a:ea typeface="Times New Roman"/>
              </a:rPr>
              <a:t>оспитание </a:t>
            </a:r>
            <a:r>
              <a:rPr lang="kk-KZ" sz="1600" dirty="0">
                <a:latin typeface="Times New Roman"/>
                <a:ea typeface="Times New Roman"/>
              </a:rPr>
              <a:t>в подрастающем поколении интереса к нравственному и духовному наследию предков; формирование чувства сопричастности к своей </a:t>
            </a:r>
            <a:r>
              <a:rPr lang="kk-KZ" sz="1600" dirty="0" smtClean="0">
                <a:latin typeface="Times New Roman"/>
                <a:ea typeface="Times New Roman"/>
              </a:rPr>
              <a:t>стране. Познакомить с историей родного края, развивать нравственные основы в детях. Воспитывать любовь </a:t>
            </a:r>
            <a:r>
              <a:rPr lang="kk-KZ" sz="1600" dirty="0">
                <a:latin typeface="Times New Roman"/>
                <a:ea typeface="Times New Roman"/>
              </a:rPr>
              <a:t>и уважение к своему родному краю, традициям, обычаям, родному дому.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 smtClean="0">
                <a:latin typeface="Times New Roman"/>
                <a:ea typeface="Times New Roman"/>
              </a:rPr>
              <a:t>Сотрудничество </a:t>
            </a:r>
            <a:r>
              <a:rPr lang="kk-KZ" sz="1600" dirty="0">
                <a:latin typeface="Times New Roman"/>
                <a:ea typeface="Times New Roman"/>
              </a:rPr>
              <a:t>ДОУ с семьей.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</a:endParaRPr>
          </a:p>
          <a:p>
            <a:pPr marL="178435" indent="0">
              <a:spcAft>
                <a:spcPts val="0"/>
              </a:spcAft>
              <a:buNone/>
            </a:pPr>
            <a:r>
              <a:rPr lang="kk-KZ" sz="1600" b="1" dirty="0">
                <a:latin typeface="Times New Roman"/>
                <a:ea typeface="Times New Roman"/>
              </a:rPr>
              <a:t> </a:t>
            </a:r>
            <a:endParaRPr lang="ru-RU" sz="1600" b="1" dirty="0">
              <a:latin typeface="Times New Roman"/>
              <a:ea typeface="Times New Roman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342288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953" y="9087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Тохсунньу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850952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39952" y="908720"/>
            <a:ext cx="100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Олунньу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3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539727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1124744"/>
            <a:ext cx="60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dirty="0" smtClean="0"/>
              <a:t>Юля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8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906699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112474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dirty="0" smtClean="0"/>
              <a:t>Айна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1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802875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1124744"/>
            <a:ext cx="120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dirty="0" smtClean="0"/>
              <a:t>Сахайаана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Принципы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544616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Деятельностный подход к развитию ребенка.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Содействие и сотрудничество детей и взрослых, признание ребенка полноценным участником (субъектом) образовательных отношений.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Поддержка инициативы детей в различных видах деятельности.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Сотрудничество ДОУ с семьей.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Приобщение детей к социокультурным нормам, традициям семьи, общества и государства.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Формирование познавательных интересов и познавательных действий ребенка в различных видах деятельности.</a:t>
            </a:r>
            <a:endParaRPr lang="ru-RU" sz="1600" b="1" dirty="0">
              <a:latin typeface="Times New Roman"/>
              <a:ea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marL="521335" algn="l">
              <a:lnSpc>
                <a:spcPct val="150000"/>
              </a:lnSpc>
              <a:spcAft>
                <a:spcPts val="0"/>
              </a:spcAft>
            </a:pPr>
            <a:r>
              <a:rPr lang="kk-KZ" sz="1600" b="1" dirty="0">
                <a:latin typeface="Times New Roman"/>
                <a:ea typeface="Times New Roman"/>
              </a:rPr>
              <a:t>Реализация </a:t>
            </a:r>
            <a:r>
              <a:rPr lang="ru-RU" sz="1600" b="1" dirty="0">
                <a:latin typeface="Times New Roman"/>
                <a:ea typeface="Times New Roman"/>
              </a:rPr>
              <a:t>программы</a:t>
            </a:r>
            <a:r>
              <a:rPr lang="kk-KZ" sz="1600" b="1" dirty="0">
                <a:latin typeface="Times New Roman"/>
                <a:ea typeface="Times New Roman"/>
              </a:rPr>
              <a:t> осуществляется в рамках: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Autofit/>
          </a:bodyPr>
          <a:lstStyle/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•проектной деятельности;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•организации взаимодействия с родителями воспитанников;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•организации взаимодействия с социумом;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•смотрах-конкурсах, выставках, фестивалях;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•организации праздников и досугов.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Задачи </a:t>
            </a:r>
            <a:r>
              <a:rPr lang="ru-RU" sz="1400" dirty="0">
                <a:latin typeface="Times New Roman"/>
                <a:ea typeface="Times New Roman"/>
              </a:rPr>
              <a:t>программы</a:t>
            </a:r>
            <a:r>
              <a:rPr lang="kk-KZ" sz="1400" dirty="0">
                <a:latin typeface="Times New Roman"/>
                <a:ea typeface="Times New Roman"/>
              </a:rPr>
              <a:t> интегрируются и решаются через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образовательные области: «Физическое развитие», «Социально-коммуникативное развитие», «Познавательное развитие», «Речевое развитие»,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«Художественно-эстетическое развитие», «Художественное </a:t>
            </a:r>
            <a:r>
              <a:rPr lang="kk-KZ" sz="1400" dirty="0" smtClean="0">
                <a:latin typeface="Times New Roman"/>
                <a:ea typeface="Times New Roman"/>
              </a:rPr>
              <a:t>творчество» и тд</a:t>
            </a:r>
          </a:p>
          <a:p>
            <a:pPr marL="178435" indent="0">
              <a:spcAft>
                <a:spcPts val="0"/>
              </a:spcAft>
              <a:buNone/>
            </a:pPr>
            <a:r>
              <a:rPr lang="kk-KZ" sz="1400" b="1" dirty="0">
                <a:latin typeface="Times New Roman"/>
                <a:ea typeface="Times New Roman"/>
              </a:rPr>
              <a:t> </a:t>
            </a:r>
            <a:r>
              <a:rPr lang="kk-KZ" sz="1400" b="1" dirty="0" smtClean="0">
                <a:latin typeface="Times New Roman"/>
                <a:ea typeface="Times New Roman"/>
              </a:rPr>
              <a:t>         </a:t>
            </a:r>
            <a:r>
              <a:rPr lang="ru-RU" sz="1400" b="1" dirty="0" smtClean="0">
                <a:latin typeface="Times New Roman"/>
                <a:ea typeface="Times New Roman"/>
              </a:rPr>
              <a:t>Организационный </a:t>
            </a:r>
            <a:r>
              <a:rPr lang="ru-RU" sz="1400" b="1" dirty="0">
                <a:latin typeface="Times New Roman"/>
                <a:ea typeface="Times New Roman"/>
              </a:rPr>
              <a:t>раздел</a:t>
            </a: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Кадровое обеспечение программы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Воспитател</a:t>
            </a:r>
            <a:r>
              <a:rPr lang="kk-KZ" sz="1400" i="1" dirty="0">
                <a:latin typeface="Times New Roman"/>
                <a:ea typeface="Times New Roman"/>
              </a:rPr>
              <a:t>ь</a:t>
            </a:r>
            <a:r>
              <a:rPr lang="kk-KZ" sz="1400" dirty="0">
                <a:latin typeface="Times New Roman"/>
                <a:ea typeface="Times New Roman"/>
              </a:rPr>
              <a:t> организует образовательную деятельность в группе, экскурсии, организует предметно пространственную среду в группе, формирует фонд методических, наглядно-иллюстративных материалов. Осуществляет работу с родителями.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 smtClean="0">
                <a:latin typeface="Times New Roman"/>
                <a:ea typeface="Times New Roman"/>
              </a:rPr>
              <a:t>Научно-методическое </a:t>
            </a:r>
            <a:r>
              <a:rPr lang="kk-KZ" sz="1400" dirty="0">
                <a:latin typeface="Times New Roman"/>
                <a:ea typeface="Times New Roman"/>
              </a:rPr>
              <a:t>обеспечение </a:t>
            </a:r>
            <a:r>
              <a:rPr lang="kk-KZ" sz="1400" dirty="0" smtClean="0">
                <a:latin typeface="Times New Roman"/>
                <a:ea typeface="Times New Roman"/>
              </a:rPr>
              <a:t>программы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b="1" i="1" dirty="0">
                <a:latin typeface="Times New Roman"/>
                <a:ea typeface="Times New Roman"/>
              </a:rPr>
              <a:t>Формы работы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Режимные моменты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Совместная деятельность педагога с детьми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Самостоятельная деятельность детей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Совместная деятельность с семьей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endParaRPr lang="ru-RU" sz="1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10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pPr marL="521335" lvl="0" indent="-342900">
              <a:lnSpc>
                <a:spcPct val="150000"/>
              </a:lnSpc>
              <a:spcBef>
                <a:spcPct val="20000"/>
              </a:spcBef>
            </a:pPr>
            <a:r>
              <a:rPr lang="kk-KZ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Ожидаемые </a:t>
            </a:r>
            <a:r>
              <a:rPr lang="kk-KZ" sz="1600" b="1" dirty="0">
                <a:solidFill>
                  <a:prstClr val="black"/>
                </a:solidFill>
                <a:latin typeface="Times New Roman"/>
                <a:ea typeface="Calibri"/>
              </a:rPr>
              <a:t>результаты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:</a:t>
            </a: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25000" lnSpcReduction="20000"/>
          </a:bodyPr>
          <a:lstStyle/>
          <a:p>
            <a:pPr marL="178435" lvl="0" indent="0">
              <a:lnSpc>
                <a:spcPct val="120000"/>
              </a:lnSpc>
              <a:buNone/>
            </a:pPr>
            <a:r>
              <a:rPr lang="kk-KZ" sz="5600" b="1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Средняя группа </a:t>
            </a:r>
            <a:endParaRPr lang="kk-KZ" sz="56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Приобщение  к якутской национальной культуре различных видов деятельности с использованием разнообразных форм т.как  (хомус, осуохай, тойук, загадки, пословицы, сказки). Умеют водить осуохай, учатся сочинять загадки, сказки.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-Умеют называть свое имя, имена своих родителей и название родного села, улуса, республику в котором живет.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Знают всех членов семьи - мама, папа, бабушка, дедушка, старшая сестра , младшая сестра, старший брат, младший брат.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Получают знание, что есть разные  профессии людей. Называет название профессии (шофер, учитель, врач, полиция, воспитатель и тд)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Дать понятие о разноцветных  цветах радуги т. к. (красный, желтый, зеленый, синий, белый, серый. Коричневый и тд), они их знают и называют. 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Учится замечать сезонные изменения в неживой природе- зима, весна, лето, осень и их последовательность. 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Знают и называют о природных явлениях (луна, солнце, облако, небо), так же умеют различать дождя от снега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Умеют различать домашних животных от диких животных. Знает какое животное где обитает. Умеет различать животных Якутии.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Получают знание о таких праздниках как-Ысыах, Новый год, Николин день, самый короткий день, самый длинный день. Знают, что Ысыах, Николин день празднуют летом.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Быть дружелюбным по отношению друг к другу и понимают, что надо соблюдать эти правила. К другу относится доброжелательно, помогать.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Понимает, что надо придерживаться здорового образа жизни. И надо беречь свое здоровье.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78435" lvl="0" indent="0">
              <a:lnSpc>
                <a:spcPct val="150000"/>
              </a:lnSpc>
              <a:buNone/>
            </a:pPr>
            <a:r>
              <a:rPr lang="ru-RU" sz="5600" b="1" dirty="0">
                <a:solidFill>
                  <a:prstClr val="black"/>
                </a:solidFill>
                <a:latin typeface="Times New Roman"/>
                <a:ea typeface="Calibri"/>
              </a:rPr>
              <a:t> 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21335" algn="l">
              <a:lnSpc>
                <a:spcPct val="150000"/>
              </a:lnSpc>
              <a:spcAft>
                <a:spcPts val="0"/>
              </a:spcAft>
            </a:pPr>
            <a:r>
              <a:rPr lang="kk-KZ" sz="1600" b="1" dirty="0">
                <a:latin typeface="Times New Roman"/>
                <a:ea typeface="Calibri"/>
              </a:rPr>
              <a:t>Старшая, подготовительная группа</a:t>
            </a:r>
            <a:r>
              <a:rPr lang="ru-RU" sz="1600" b="1" dirty="0">
                <a:latin typeface="Times New Roman"/>
                <a:ea typeface="Times New Roman"/>
              </a:rPr>
              <a:t/>
            </a:r>
            <a:br>
              <a:rPr lang="ru-RU" sz="1600" b="1" dirty="0">
                <a:latin typeface="Times New Roman"/>
                <a:ea typeface="Times New Roman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Приобщение  к якутской национальной культуре различных видов деятельности с использованием разнообразных форм т.как  (хомус, осуохай, тойук, загадки, пословицы, сказки). Умеет водить осуохай, умеет повторять слова осуохай, играть на хомусе, рассказывать сказки, сам сочиняет загадки.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-Умеет называть свое имя, имена своих родителей и название родного села, улуса, республику в котором живет. Знает столицы города Якутск, Москва.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Знает всех членов семьи - мама, папа, бабушка, дедушка, старшая сестра , младшая сестра, старший брат, младший брат. Называет всех родственников, кто кем приходится.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Знает и называет  все  профессии людей. 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Умеет различать все цвета р (красный, желтый, зеленый, синий, белый, серый. коричневый, фиолетовый, оранжевый тд), их знает и называет. 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Знает сезонные изменения в неживой природе - зима, весна, лето, осень и называет  их последовательность. 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Знает и называет  природные явления (луна, солнце, облако, небо), так же умеет различать осадки- снег, дождь, ливень, град.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Умеет различать домашних животных от диких животных, животных которые обитают в жарких странах и северных.  Знает какое животное где обитает. Называет обитающих  животных Якутии и птиц, чем питаются, где живут. 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Получают знание о таких праздниках как-Ысыах, Новый год, Николин день, самый короткий день, самый длинный день. Знают, что Ысыах и  Николин день празднуют летом. Узнает об обычаях предков, что можно, что нельзя делать.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Быть дружелюбным по отношению друг к другу и понимают, что надо соблюдать эти правила. К другу относится доброжелательно, помогать.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Понимает, что надо придерживаться здорового образа жизни. И надо беречь свое здоровье.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Желание познавать обо всем усиливается.</a:t>
            </a:r>
            <a:endParaRPr lang="ru-RU" sz="1400" b="1" dirty="0">
              <a:latin typeface="Times New Roman"/>
              <a:ea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marL="521335" algn="l">
              <a:lnSpc>
                <a:spcPct val="150000"/>
              </a:lnSpc>
              <a:spcAft>
                <a:spcPts val="0"/>
              </a:spcAft>
            </a:pPr>
            <a:r>
              <a:rPr lang="kk-KZ" sz="1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Формы организации детей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Индивидуальные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Подгрупповые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Групповые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Дидактические игры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Продуктивная деятельность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Проблемные ситуации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Игровые упражнения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Рассматривание произведений искусства, репродукций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Создание коллекций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Игры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Ситуативные разговоры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Продуктивная деятельность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Проектная деятельность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 smtClean="0">
                <a:latin typeface="Times New Roman"/>
                <a:ea typeface="Times New Roman"/>
              </a:rPr>
              <a:t>Игры</a:t>
            </a:r>
            <a:endParaRPr lang="ru-RU" sz="1400" b="1" dirty="0" smtClean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 smtClean="0">
                <a:latin typeface="Times New Roman"/>
                <a:ea typeface="Times New Roman"/>
              </a:rPr>
              <a:t>Рассматривание </a:t>
            </a:r>
            <a:r>
              <a:rPr lang="kk-KZ" sz="1400" dirty="0">
                <a:latin typeface="Times New Roman"/>
                <a:ea typeface="Times New Roman"/>
              </a:rPr>
              <a:t>альбомов, книг, фотографий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Акции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 smtClean="0">
                <a:latin typeface="Times New Roman"/>
                <a:ea typeface="Times New Roman"/>
              </a:rPr>
              <a:t>Экскурсии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Прогулки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Создание семейных альбомов</a:t>
            </a:r>
            <a:endParaRPr lang="ru-RU" sz="1400" b="1" dirty="0">
              <a:latin typeface="Times New Roman"/>
              <a:ea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ясли\Desktop\фото по темам\20211126_101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96" y="877780"/>
            <a:ext cx="1200668" cy="12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сли\Desktop\фото по темам\20211126_101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96" y="692696"/>
            <a:ext cx="1224136" cy="14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ясли\Desktop\ф\20211126_104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2866" y="2537984"/>
            <a:ext cx="1369128" cy="11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ясли\Desktop\ф\20211021_1009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39" y="2639447"/>
            <a:ext cx="139256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/>
          <a:stretch/>
        </p:blipFill>
        <p:spPr bwMode="auto">
          <a:xfrm>
            <a:off x="5861117" y="4509120"/>
            <a:ext cx="2571958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4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marL="178435" lvl="0" algn="l">
              <a:lnSpc>
                <a:spcPct val="150000"/>
              </a:lnSpc>
              <a:spcBef>
                <a:spcPct val="20000"/>
              </a:spcBef>
            </a:pPr>
            <a:r>
              <a:rPr lang="kk-KZ" sz="16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Программа рассчитана на один год работы с детьми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разновозрастной группы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Мероприятия </a:t>
            </a:r>
            <a:r>
              <a:rPr lang="ru-RU" sz="1400" dirty="0">
                <a:latin typeface="Times New Roman"/>
                <a:ea typeface="Times New Roman"/>
              </a:rPr>
              <a:t>проводятся ежедневно. </a:t>
            </a:r>
            <a:r>
              <a:rPr lang="kk-KZ" sz="1400" dirty="0">
                <a:latin typeface="Times New Roman"/>
                <a:ea typeface="Times New Roman"/>
              </a:rPr>
              <a:t>Данные формы НОД реализуются также в режимных моментах: совместная деятельность педагога и детей, самостоятельная деятельность детей, совместная деятельность с семьей.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 smtClean="0">
                <a:latin typeface="Times New Roman"/>
                <a:ea typeface="Times New Roman"/>
              </a:rPr>
              <a:t>Расписание </a:t>
            </a:r>
            <a:r>
              <a:rPr lang="kk-KZ" sz="1400" dirty="0">
                <a:latin typeface="Times New Roman"/>
                <a:ea typeface="Times New Roman"/>
              </a:rPr>
              <a:t>непосредственно-образовательной </a:t>
            </a:r>
            <a:r>
              <a:rPr lang="kk-KZ" sz="1400" dirty="0" smtClean="0">
                <a:latin typeface="Times New Roman"/>
                <a:ea typeface="Times New Roman"/>
              </a:rPr>
              <a:t>деятельности</a:t>
            </a:r>
          </a:p>
          <a:p>
            <a:pPr marL="178435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kk-KZ" sz="1400" b="1" dirty="0" smtClean="0">
                <a:latin typeface="Times New Roman"/>
                <a:ea typeface="Times New Roman"/>
              </a:rPr>
              <a:t>        Формы </a:t>
            </a:r>
            <a:r>
              <a:rPr lang="kk-KZ" sz="1400" b="1" dirty="0">
                <a:latin typeface="Times New Roman"/>
                <a:ea typeface="Times New Roman"/>
              </a:rPr>
              <a:t>работы</a:t>
            </a:r>
            <a:r>
              <a:rPr lang="ru-RU" sz="1400" b="1" dirty="0">
                <a:latin typeface="Times New Roman"/>
                <a:ea typeface="Times New Roman"/>
              </a:rPr>
              <a:t>: </a:t>
            </a: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Совместная деятельность с детьми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Беседа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Ситуативный разговор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Дид/игра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Сюжетно – ролевая игра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Продуктивная деятельность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Прогулка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Экскурсия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Чтение художественной литературы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Подвижные игры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endParaRPr lang="ru-RU" sz="1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/>
          <a:stretch/>
        </p:blipFill>
        <p:spPr bwMode="auto">
          <a:xfrm>
            <a:off x="7308932" y="1397103"/>
            <a:ext cx="1648045" cy="1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20000" r="3939"/>
          <a:stretch/>
        </p:blipFill>
        <p:spPr bwMode="auto">
          <a:xfrm>
            <a:off x="4572000" y="2852936"/>
            <a:ext cx="197404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b="15059"/>
          <a:stretch/>
        </p:blipFill>
        <p:spPr bwMode="auto">
          <a:xfrm>
            <a:off x="5661815" y="1540418"/>
            <a:ext cx="144016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ясли\Desktop\фото по темам\20220222_16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63218"/>
            <a:ext cx="2745999" cy="204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946522"/>
            <a:ext cx="1985371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3491</Words>
  <Application>Microsoft Office PowerPoint</Application>
  <PresentationFormat>Экран (4:3)</PresentationFormat>
  <Paragraphs>675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Муниципальное бюджетное дошкольное образовательное учреждение – Детский сад «Кырачаан»</vt:lpstr>
      <vt:lpstr>Пояснительная записка</vt:lpstr>
      <vt:lpstr>    Цель программы: </vt:lpstr>
      <vt:lpstr>       Принципы программы: </vt:lpstr>
      <vt:lpstr>Реализация программы осуществляется в рамках:</vt:lpstr>
      <vt:lpstr>Ожидаемые результаты:</vt:lpstr>
      <vt:lpstr>Старшая, подготовительная группа </vt:lpstr>
      <vt:lpstr>Формы организации детей</vt:lpstr>
      <vt:lpstr>Программа рассчитана на один год работы с детьми разновозрастной группы.</vt:lpstr>
      <vt:lpstr>Организация развивающей предметно-пространственной среды</vt:lpstr>
      <vt:lpstr>Содержание направлений  </vt:lpstr>
      <vt:lpstr>Познавательное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Үөрэх дьылын устата бэриллэр өйдөбүллэрэ </vt:lpstr>
      <vt:lpstr>«Ким буолуохха?” профессиялары кытта билсиһии</vt:lpstr>
      <vt:lpstr>Билии көрүү аартыга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ясли</dc:creator>
  <cp:lastModifiedBy>ясли</cp:lastModifiedBy>
  <cp:revision>46</cp:revision>
  <dcterms:created xsi:type="dcterms:W3CDTF">2022-02-22T05:07:29Z</dcterms:created>
  <dcterms:modified xsi:type="dcterms:W3CDTF">2022-02-27T01:48:34Z</dcterms:modified>
</cp:coreProperties>
</file>