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4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70" r:id="rId21"/>
    <p:sldId id="271" r:id="rId22"/>
    <p:sldId id="272" r:id="rId23"/>
    <p:sldId id="278" r:id="rId24"/>
    <p:sldId id="279" r:id="rId25"/>
    <p:sldId id="280" r:id="rId26"/>
    <p:sldId id="281" r:id="rId27"/>
    <p:sldId id="289" r:id="rId28"/>
    <p:sldId id="290" r:id="rId29"/>
    <p:sldId id="288" r:id="rId30"/>
    <p:sldId id="283" r:id="rId31"/>
    <p:sldId id="284" r:id="rId32"/>
    <p:sldId id="273" r:id="rId33"/>
    <p:sldId id="274" r:id="rId34"/>
    <p:sldId id="275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Ксения</c:v>
                </c:pt>
                <c:pt idx="1">
                  <c:v>Максим</c:v>
                </c:pt>
                <c:pt idx="2">
                  <c:v>Сайаан</c:v>
                </c:pt>
                <c:pt idx="3">
                  <c:v>Артем</c:v>
                </c:pt>
                <c:pt idx="4">
                  <c:v>Арсений</c:v>
                </c:pt>
                <c:pt idx="5">
                  <c:v>Айна</c:v>
                </c:pt>
                <c:pt idx="6">
                  <c:v>Юля</c:v>
                </c:pt>
                <c:pt idx="7">
                  <c:v>Влад</c:v>
                </c:pt>
                <c:pt idx="8">
                  <c:v>Сахайаана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6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Ксения</c:v>
                </c:pt>
                <c:pt idx="1">
                  <c:v>Максим</c:v>
                </c:pt>
                <c:pt idx="2">
                  <c:v>Сайаан</c:v>
                </c:pt>
                <c:pt idx="3">
                  <c:v>Артем</c:v>
                </c:pt>
                <c:pt idx="4">
                  <c:v>Арсений</c:v>
                </c:pt>
                <c:pt idx="5">
                  <c:v>Айна</c:v>
                </c:pt>
                <c:pt idx="6">
                  <c:v>Юля</c:v>
                </c:pt>
                <c:pt idx="7">
                  <c:v>Влад</c:v>
                </c:pt>
                <c:pt idx="8">
                  <c:v>Сахайаана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Ксения</c:v>
                </c:pt>
                <c:pt idx="1">
                  <c:v>Максим</c:v>
                </c:pt>
                <c:pt idx="2">
                  <c:v>Сайаан</c:v>
                </c:pt>
                <c:pt idx="3">
                  <c:v>Артем</c:v>
                </c:pt>
                <c:pt idx="4">
                  <c:v>Арсений</c:v>
                </c:pt>
                <c:pt idx="5">
                  <c:v>Айна</c:v>
                </c:pt>
                <c:pt idx="6">
                  <c:v>Юля</c:v>
                </c:pt>
                <c:pt idx="7">
                  <c:v>Влад</c:v>
                </c:pt>
                <c:pt idx="8">
                  <c:v>Сахайаана</c:v>
                </c:pt>
              </c:strCache>
            </c:strRef>
          </c:cat>
          <c:val>
            <c:numRef>
              <c:f>Лист1!$D$2:$D$10</c:f>
              <c:numCache>
                <c:formatCode>General</c:formatCode>
                <c:ptCount val="9"/>
                <c:pt idx="0">
                  <c:v>2</c:v>
                </c:pt>
                <c:pt idx="1">
                  <c:v>1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  <c:pt idx="5">
                  <c:v>3</c:v>
                </c:pt>
                <c:pt idx="6">
                  <c:v>4</c:v>
                </c:pt>
                <c:pt idx="7">
                  <c:v>2</c:v>
                </c:pt>
                <c:pt idx="8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372672"/>
        <c:axId val="121389440"/>
      </c:barChart>
      <c:catAx>
        <c:axId val="121372672"/>
        <c:scaling>
          <c:orientation val="minMax"/>
        </c:scaling>
        <c:delete val="0"/>
        <c:axPos val="b"/>
        <c:majorTickMark val="out"/>
        <c:minorTickMark val="none"/>
        <c:tickLblPos val="nextTo"/>
        <c:crossAx val="121389440"/>
        <c:crosses val="autoZero"/>
        <c:auto val="1"/>
        <c:lblAlgn val="ctr"/>
        <c:lblOffset val="100"/>
        <c:noMultiLvlLbl val="0"/>
      </c:catAx>
      <c:valAx>
        <c:axId val="121389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13726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Ксения</c:v>
                </c:pt>
                <c:pt idx="1">
                  <c:v>Максим</c:v>
                </c:pt>
                <c:pt idx="2">
                  <c:v>Сайаан</c:v>
                </c:pt>
                <c:pt idx="3">
                  <c:v>Артем</c:v>
                </c:pt>
                <c:pt idx="4">
                  <c:v>Арсений</c:v>
                </c:pt>
                <c:pt idx="5">
                  <c:v>Айна</c:v>
                </c:pt>
                <c:pt idx="6">
                  <c:v>Юля</c:v>
                </c:pt>
                <c:pt idx="7">
                  <c:v>Влад</c:v>
                </c:pt>
                <c:pt idx="8">
                  <c:v>Сахайаана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6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Ксения</c:v>
                </c:pt>
                <c:pt idx="1">
                  <c:v>Максим</c:v>
                </c:pt>
                <c:pt idx="2">
                  <c:v>Сайаан</c:v>
                </c:pt>
                <c:pt idx="3">
                  <c:v>Артем</c:v>
                </c:pt>
                <c:pt idx="4">
                  <c:v>Арсений</c:v>
                </c:pt>
                <c:pt idx="5">
                  <c:v>Айна</c:v>
                </c:pt>
                <c:pt idx="6">
                  <c:v>Юля</c:v>
                </c:pt>
                <c:pt idx="7">
                  <c:v>Влад</c:v>
                </c:pt>
                <c:pt idx="8">
                  <c:v>Сахайаана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Ксения</c:v>
                </c:pt>
                <c:pt idx="1">
                  <c:v>Максим</c:v>
                </c:pt>
                <c:pt idx="2">
                  <c:v>Сайаан</c:v>
                </c:pt>
                <c:pt idx="3">
                  <c:v>Артем</c:v>
                </c:pt>
                <c:pt idx="4">
                  <c:v>Арсений</c:v>
                </c:pt>
                <c:pt idx="5">
                  <c:v>Айна</c:v>
                </c:pt>
                <c:pt idx="6">
                  <c:v>Юля</c:v>
                </c:pt>
                <c:pt idx="7">
                  <c:v>Влад</c:v>
                </c:pt>
                <c:pt idx="8">
                  <c:v>Сахайаана</c:v>
                </c:pt>
              </c:strCache>
            </c:strRef>
          </c:cat>
          <c:val>
            <c:numRef>
              <c:f>Лист1!$D$2:$D$10</c:f>
              <c:numCache>
                <c:formatCode>General</c:formatCode>
                <c:ptCount val="9"/>
                <c:pt idx="0">
                  <c:v>3</c:v>
                </c:pt>
                <c:pt idx="1">
                  <c:v>2</c:v>
                </c:pt>
                <c:pt idx="2">
                  <c:v>3</c:v>
                </c:pt>
                <c:pt idx="3">
                  <c:v>3</c:v>
                </c:pt>
                <c:pt idx="4">
                  <c:v>2</c:v>
                </c:pt>
                <c:pt idx="5">
                  <c:v>4</c:v>
                </c:pt>
                <c:pt idx="6">
                  <c:v>5</c:v>
                </c:pt>
                <c:pt idx="7">
                  <c:v>3</c:v>
                </c:pt>
                <c:pt idx="8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061760"/>
        <c:axId val="121378304"/>
      </c:barChart>
      <c:catAx>
        <c:axId val="121061760"/>
        <c:scaling>
          <c:orientation val="minMax"/>
        </c:scaling>
        <c:delete val="0"/>
        <c:axPos val="b"/>
        <c:majorTickMark val="out"/>
        <c:minorTickMark val="none"/>
        <c:tickLblPos val="nextTo"/>
        <c:crossAx val="121378304"/>
        <c:crosses val="autoZero"/>
        <c:auto val="1"/>
        <c:lblAlgn val="ctr"/>
        <c:lblOffset val="100"/>
        <c:noMultiLvlLbl val="0"/>
      </c:catAx>
      <c:valAx>
        <c:axId val="1213783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10617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Ксения</c:v>
                </c:pt>
                <c:pt idx="1">
                  <c:v>Максим</c:v>
                </c:pt>
                <c:pt idx="2">
                  <c:v>Сайаан</c:v>
                </c:pt>
                <c:pt idx="3">
                  <c:v>Артем</c:v>
                </c:pt>
                <c:pt idx="4">
                  <c:v>Арсений</c:v>
                </c:pt>
                <c:pt idx="5">
                  <c:v>Айна</c:v>
                </c:pt>
                <c:pt idx="6">
                  <c:v>Юля</c:v>
                </c:pt>
                <c:pt idx="7">
                  <c:v>Влад</c:v>
                </c:pt>
                <c:pt idx="8">
                  <c:v>Сахайаана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6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Ксения</c:v>
                </c:pt>
                <c:pt idx="1">
                  <c:v>Максим</c:v>
                </c:pt>
                <c:pt idx="2">
                  <c:v>Сайаан</c:v>
                </c:pt>
                <c:pt idx="3">
                  <c:v>Артем</c:v>
                </c:pt>
                <c:pt idx="4">
                  <c:v>Арсений</c:v>
                </c:pt>
                <c:pt idx="5">
                  <c:v>Айна</c:v>
                </c:pt>
                <c:pt idx="6">
                  <c:v>Юля</c:v>
                </c:pt>
                <c:pt idx="7">
                  <c:v>Влад</c:v>
                </c:pt>
                <c:pt idx="8">
                  <c:v>Сахайаана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Ксения</c:v>
                </c:pt>
                <c:pt idx="1">
                  <c:v>Максим</c:v>
                </c:pt>
                <c:pt idx="2">
                  <c:v>Сайаан</c:v>
                </c:pt>
                <c:pt idx="3">
                  <c:v>Артем</c:v>
                </c:pt>
                <c:pt idx="4">
                  <c:v>Арсений</c:v>
                </c:pt>
                <c:pt idx="5">
                  <c:v>Айна</c:v>
                </c:pt>
                <c:pt idx="6">
                  <c:v>Юля</c:v>
                </c:pt>
                <c:pt idx="7">
                  <c:v>Влад</c:v>
                </c:pt>
                <c:pt idx="8">
                  <c:v>Сахайаана</c:v>
                </c:pt>
              </c:strCache>
            </c:strRef>
          </c:cat>
          <c:val>
            <c:numRef>
              <c:f>Лист1!$D$2:$D$10</c:f>
              <c:numCache>
                <c:formatCode>General</c:formatCode>
                <c:ptCount val="9"/>
                <c:pt idx="0">
                  <c:v>4</c:v>
                </c:pt>
                <c:pt idx="1">
                  <c:v>2</c:v>
                </c:pt>
                <c:pt idx="2">
                  <c:v>5</c:v>
                </c:pt>
                <c:pt idx="3">
                  <c:v>4</c:v>
                </c:pt>
                <c:pt idx="4">
                  <c:v>4</c:v>
                </c:pt>
                <c:pt idx="5">
                  <c:v>6</c:v>
                </c:pt>
                <c:pt idx="6">
                  <c:v>7</c:v>
                </c:pt>
                <c:pt idx="7">
                  <c:v>5</c:v>
                </c:pt>
                <c:pt idx="8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390976"/>
        <c:axId val="121393152"/>
      </c:barChart>
      <c:catAx>
        <c:axId val="121390976"/>
        <c:scaling>
          <c:orientation val="minMax"/>
        </c:scaling>
        <c:delete val="0"/>
        <c:axPos val="b"/>
        <c:majorTickMark val="out"/>
        <c:minorTickMark val="none"/>
        <c:tickLblPos val="nextTo"/>
        <c:crossAx val="121393152"/>
        <c:crosses val="autoZero"/>
        <c:auto val="1"/>
        <c:lblAlgn val="ctr"/>
        <c:lblOffset val="100"/>
        <c:noMultiLvlLbl val="0"/>
      </c:catAx>
      <c:valAx>
        <c:axId val="1213931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13909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Ксения</c:v>
                </c:pt>
                <c:pt idx="1">
                  <c:v>Максим</c:v>
                </c:pt>
                <c:pt idx="2">
                  <c:v>Сайаан</c:v>
                </c:pt>
                <c:pt idx="3">
                  <c:v>Артем</c:v>
                </c:pt>
                <c:pt idx="4">
                  <c:v>Арсений</c:v>
                </c:pt>
                <c:pt idx="5">
                  <c:v>Айна</c:v>
                </c:pt>
                <c:pt idx="6">
                  <c:v>Юля</c:v>
                </c:pt>
                <c:pt idx="7">
                  <c:v>Влад</c:v>
                </c:pt>
                <c:pt idx="8">
                  <c:v>Сахайаана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6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Ксения</c:v>
                </c:pt>
                <c:pt idx="1">
                  <c:v>Максим</c:v>
                </c:pt>
                <c:pt idx="2">
                  <c:v>Сайаан</c:v>
                </c:pt>
                <c:pt idx="3">
                  <c:v>Артем</c:v>
                </c:pt>
                <c:pt idx="4">
                  <c:v>Арсений</c:v>
                </c:pt>
                <c:pt idx="5">
                  <c:v>Айна</c:v>
                </c:pt>
                <c:pt idx="6">
                  <c:v>Юля</c:v>
                </c:pt>
                <c:pt idx="7">
                  <c:v>Влад</c:v>
                </c:pt>
                <c:pt idx="8">
                  <c:v>Сахайаана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Ксения</c:v>
                </c:pt>
                <c:pt idx="1">
                  <c:v>Максим</c:v>
                </c:pt>
                <c:pt idx="2">
                  <c:v>Сайаан</c:v>
                </c:pt>
                <c:pt idx="3">
                  <c:v>Артем</c:v>
                </c:pt>
                <c:pt idx="4">
                  <c:v>Арсений</c:v>
                </c:pt>
                <c:pt idx="5">
                  <c:v>Айна</c:v>
                </c:pt>
                <c:pt idx="6">
                  <c:v>Юля</c:v>
                </c:pt>
                <c:pt idx="7">
                  <c:v>Влад</c:v>
                </c:pt>
                <c:pt idx="8">
                  <c:v>Сахайаана</c:v>
                </c:pt>
              </c:strCache>
            </c:strRef>
          </c:cat>
          <c:val>
            <c:numRef>
              <c:f>Лист1!$D$2:$D$10</c:f>
              <c:numCache>
                <c:formatCode>General</c:formatCode>
                <c:ptCount val="9"/>
                <c:pt idx="0">
                  <c:v>8</c:v>
                </c:pt>
                <c:pt idx="1">
                  <c:v>5</c:v>
                </c:pt>
                <c:pt idx="2">
                  <c:v>8</c:v>
                </c:pt>
                <c:pt idx="3">
                  <c:v>7</c:v>
                </c:pt>
                <c:pt idx="4">
                  <c:v>6</c:v>
                </c:pt>
                <c:pt idx="5">
                  <c:v>7</c:v>
                </c:pt>
                <c:pt idx="6">
                  <c:v>9</c:v>
                </c:pt>
                <c:pt idx="7">
                  <c:v>7</c:v>
                </c:pt>
                <c:pt idx="8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511296"/>
        <c:axId val="119517184"/>
      </c:barChart>
      <c:catAx>
        <c:axId val="119511296"/>
        <c:scaling>
          <c:orientation val="minMax"/>
        </c:scaling>
        <c:delete val="0"/>
        <c:axPos val="b"/>
        <c:majorTickMark val="out"/>
        <c:minorTickMark val="none"/>
        <c:tickLblPos val="nextTo"/>
        <c:crossAx val="119517184"/>
        <c:crosses val="autoZero"/>
        <c:auto val="1"/>
        <c:lblAlgn val="ctr"/>
        <c:lblOffset val="100"/>
        <c:noMultiLvlLbl val="0"/>
      </c:catAx>
      <c:valAx>
        <c:axId val="1195171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5112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Ксения</c:v>
                </c:pt>
                <c:pt idx="1">
                  <c:v>Максим</c:v>
                </c:pt>
                <c:pt idx="2">
                  <c:v>Сайаан</c:v>
                </c:pt>
                <c:pt idx="3">
                  <c:v>Артем</c:v>
                </c:pt>
                <c:pt idx="4">
                  <c:v>Арсений</c:v>
                </c:pt>
                <c:pt idx="5">
                  <c:v>Айна</c:v>
                </c:pt>
                <c:pt idx="6">
                  <c:v>Юля</c:v>
                </c:pt>
                <c:pt idx="7">
                  <c:v>Влад</c:v>
                </c:pt>
                <c:pt idx="8">
                  <c:v>Сахайаана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6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Ксения</c:v>
                </c:pt>
                <c:pt idx="1">
                  <c:v>Максим</c:v>
                </c:pt>
                <c:pt idx="2">
                  <c:v>Сайаан</c:v>
                </c:pt>
                <c:pt idx="3">
                  <c:v>Артем</c:v>
                </c:pt>
                <c:pt idx="4">
                  <c:v>Арсений</c:v>
                </c:pt>
                <c:pt idx="5">
                  <c:v>Айна</c:v>
                </c:pt>
                <c:pt idx="6">
                  <c:v>Юля</c:v>
                </c:pt>
                <c:pt idx="7">
                  <c:v>Влад</c:v>
                </c:pt>
                <c:pt idx="8">
                  <c:v>Сахайаана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Ксения</c:v>
                </c:pt>
                <c:pt idx="1">
                  <c:v>Максим</c:v>
                </c:pt>
                <c:pt idx="2">
                  <c:v>Сайаан</c:v>
                </c:pt>
                <c:pt idx="3">
                  <c:v>Артем</c:v>
                </c:pt>
                <c:pt idx="4">
                  <c:v>Арсений</c:v>
                </c:pt>
                <c:pt idx="5">
                  <c:v>Айна</c:v>
                </c:pt>
                <c:pt idx="6">
                  <c:v>Юля</c:v>
                </c:pt>
                <c:pt idx="7">
                  <c:v>Влад</c:v>
                </c:pt>
                <c:pt idx="8">
                  <c:v>Сахайаана</c:v>
                </c:pt>
              </c:strCache>
            </c:strRef>
          </c:cat>
          <c:val>
            <c:numRef>
              <c:f>Лист1!$D$2:$D$10</c:f>
              <c:numCache>
                <c:formatCode>General</c:formatCode>
                <c:ptCount val="9"/>
                <c:pt idx="0">
                  <c:v>8</c:v>
                </c:pt>
                <c:pt idx="1">
                  <c:v>5</c:v>
                </c:pt>
                <c:pt idx="2">
                  <c:v>8</c:v>
                </c:pt>
                <c:pt idx="3">
                  <c:v>7</c:v>
                </c:pt>
                <c:pt idx="4">
                  <c:v>6</c:v>
                </c:pt>
                <c:pt idx="5">
                  <c:v>9</c:v>
                </c:pt>
                <c:pt idx="6">
                  <c:v>10</c:v>
                </c:pt>
                <c:pt idx="7">
                  <c:v>7</c:v>
                </c:pt>
                <c:pt idx="8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3833856"/>
        <c:axId val="133858048"/>
      </c:barChart>
      <c:catAx>
        <c:axId val="133833856"/>
        <c:scaling>
          <c:orientation val="minMax"/>
        </c:scaling>
        <c:delete val="0"/>
        <c:axPos val="b"/>
        <c:majorTickMark val="out"/>
        <c:minorTickMark val="none"/>
        <c:tickLblPos val="nextTo"/>
        <c:crossAx val="133858048"/>
        <c:crosses val="autoZero"/>
        <c:auto val="1"/>
        <c:lblAlgn val="ctr"/>
        <c:lblOffset val="100"/>
        <c:noMultiLvlLbl val="0"/>
      </c:catAx>
      <c:valAx>
        <c:axId val="1338580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38338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Столбец3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октябрь</c:v>
                </c:pt>
                <c:pt idx="1">
                  <c:v>ноябрь</c:v>
                </c:pt>
                <c:pt idx="2">
                  <c:v>декабрь</c:v>
                </c:pt>
                <c:pt idx="3">
                  <c:v>январь</c:v>
                </c:pt>
                <c:pt idx="4">
                  <c:v>февраль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октябрь</c:v>
                </c:pt>
                <c:pt idx="1">
                  <c:v>ноябрь</c:v>
                </c:pt>
                <c:pt idx="2">
                  <c:v>декабрь</c:v>
                </c:pt>
                <c:pt idx="3">
                  <c:v>январь</c:v>
                </c:pt>
                <c:pt idx="4">
                  <c:v>февраль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46</c:v>
                </c:pt>
                <c:pt idx="1">
                  <c:v>60</c:v>
                </c:pt>
                <c:pt idx="2">
                  <c:v>78</c:v>
                </c:pt>
                <c:pt idx="3">
                  <c:v>80</c:v>
                </c:pt>
                <c:pt idx="4">
                  <c:v>91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октябрь</c:v>
                </c:pt>
                <c:pt idx="1">
                  <c:v>ноябрь</c:v>
                </c:pt>
                <c:pt idx="2">
                  <c:v>декабрь</c:v>
                </c:pt>
                <c:pt idx="3">
                  <c:v>январь</c:v>
                </c:pt>
                <c:pt idx="4">
                  <c:v>февраль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070528"/>
        <c:axId val="122072064"/>
      </c:barChart>
      <c:catAx>
        <c:axId val="122070528"/>
        <c:scaling>
          <c:orientation val="minMax"/>
        </c:scaling>
        <c:delete val="0"/>
        <c:axPos val="b"/>
        <c:majorTickMark val="out"/>
        <c:minorTickMark val="none"/>
        <c:tickLblPos val="nextTo"/>
        <c:crossAx val="122072064"/>
        <c:crosses val="autoZero"/>
        <c:auto val="1"/>
        <c:lblAlgn val="ctr"/>
        <c:lblOffset val="100"/>
        <c:noMultiLvlLbl val="0"/>
      </c:catAx>
      <c:valAx>
        <c:axId val="1220720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20705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Столбец3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октябрь</c:v>
                </c:pt>
                <c:pt idx="1">
                  <c:v>ноябрь</c:v>
                </c:pt>
                <c:pt idx="2">
                  <c:v>декабрь</c:v>
                </c:pt>
                <c:pt idx="3">
                  <c:v>январь</c:v>
                </c:pt>
                <c:pt idx="4">
                  <c:v>февраль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октябрь</c:v>
                </c:pt>
                <c:pt idx="1">
                  <c:v>ноябрь</c:v>
                </c:pt>
                <c:pt idx="2">
                  <c:v>декабрь</c:v>
                </c:pt>
                <c:pt idx="3">
                  <c:v>январь</c:v>
                </c:pt>
                <c:pt idx="4">
                  <c:v>февраль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60</c:v>
                </c:pt>
                <c:pt idx="1">
                  <c:v>75</c:v>
                </c:pt>
                <c:pt idx="2">
                  <c:v>84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октябрь</c:v>
                </c:pt>
                <c:pt idx="1">
                  <c:v>ноябрь</c:v>
                </c:pt>
                <c:pt idx="2">
                  <c:v>декабрь</c:v>
                </c:pt>
                <c:pt idx="3">
                  <c:v>январь</c:v>
                </c:pt>
                <c:pt idx="4">
                  <c:v>февраль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388032"/>
        <c:axId val="119389568"/>
      </c:barChart>
      <c:catAx>
        <c:axId val="119388032"/>
        <c:scaling>
          <c:orientation val="minMax"/>
        </c:scaling>
        <c:delete val="0"/>
        <c:axPos val="b"/>
        <c:majorTickMark val="out"/>
        <c:minorTickMark val="none"/>
        <c:tickLblPos val="nextTo"/>
        <c:crossAx val="119389568"/>
        <c:crosses val="autoZero"/>
        <c:auto val="1"/>
        <c:lblAlgn val="ctr"/>
        <c:lblOffset val="100"/>
        <c:noMultiLvlLbl val="0"/>
      </c:catAx>
      <c:valAx>
        <c:axId val="1193895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3880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Столбец3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октябрь</c:v>
                </c:pt>
                <c:pt idx="1">
                  <c:v>ноябрь</c:v>
                </c:pt>
                <c:pt idx="2">
                  <c:v>декабрь</c:v>
                </c:pt>
                <c:pt idx="3">
                  <c:v>январь</c:v>
                </c:pt>
                <c:pt idx="4">
                  <c:v>февраль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октябрь</c:v>
                </c:pt>
                <c:pt idx="1">
                  <c:v>ноябрь</c:v>
                </c:pt>
                <c:pt idx="2">
                  <c:v>декабрь</c:v>
                </c:pt>
                <c:pt idx="3">
                  <c:v>январь</c:v>
                </c:pt>
                <c:pt idx="4">
                  <c:v>февраль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46</c:v>
                </c:pt>
                <c:pt idx="1">
                  <c:v>60</c:v>
                </c:pt>
                <c:pt idx="2">
                  <c:v>78</c:v>
                </c:pt>
                <c:pt idx="3">
                  <c:v>80</c:v>
                </c:pt>
                <c:pt idx="4">
                  <c:v>91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октябрь</c:v>
                </c:pt>
                <c:pt idx="1">
                  <c:v>ноябрь</c:v>
                </c:pt>
                <c:pt idx="2">
                  <c:v>декабрь</c:v>
                </c:pt>
                <c:pt idx="3">
                  <c:v>январь</c:v>
                </c:pt>
                <c:pt idx="4">
                  <c:v>февраль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3740544"/>
        <c:axId val="123742080"/>
      </c:barChart>
      <c:catAx>
        <c:axId val="123740544"/>
        <c:scaling>
          <c:orientation val="minMax"/>
        </c:scaling>
        <c:delete val="0"/>
        <c:axPos val="b"/>
        <c:majorTickMark val="out"/>
        <c:minorTickMark val="none"/>
        <c:tickLblPos val="nextTo"/>
        <c:crossAx val="123742080"/>
        <c:crosses val="autoZero"/>
        <c:auto val="1"/>
        <c:lblAlgn val="ctr"/>
        <c:lblOffset val="100"/>
        <c:noMultiLvlLbl val="0"/>
      </c:catAx>
      <c:valAx>
        <c:axId val="1237420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37405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792087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–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«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Кырачаан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</p:spPr>
        <p:txBody>
          <a:bodyPr>
            <a:normAutofit/>
          </a:bodyPr>
          <a:lstStyle/>
          <a:p>
            <a:r>
              <a:rPr lang="sah-RU" sz="4800" b="1" i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sah-RU" sz="4800" b="1" i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үнү кытта оонньуубут</a:t>
            </a:r>
            <a:endParaRPr lang="ru-RU" sz="4800" b="1" i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развития познавательных способностей детей дошкольного возраста,  посредством календаря-</a:t>
            </a:r>
            <a:r>
              <a:rPr lang="ru-RU" sz="2200" dirty="0" err="1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планинга</a:t>
            </a:r>
            <a:endParaRPr lang="ru-RU" sz="2200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05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</p:spPr>
        <p:txBody>
          <a:bodyPr>
            <a:noAutofit/>
          </a:bodyPr>
          <a:lstStyle/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b="1" dirty="0">
                <a:latin typeface="Times New Roman"/>
                <a:ea typeface="Times New Roman"/>
              </a:rPr>
              <a:t>Организация развивающей предметно-пространственной среды</a:t>
            </a:r>
            <a:endParaRPr lang="ru-RU" sz="14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Autofit/>
          </a:bodyPr>
          <a:lstStyle/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Для реализации программы </a:t>
            </a:r>
            <a:r>
              <a:rPr lang="ru-RU" sz="1400" dirty="0">
                <a:latin typeface="Times New Roman"/>
                <a:ea typeface="Times New Roman"/>
              </a:rPr>
              <a:t>в разновозрастной</a:t>
            </a:r>
            <a:r>
              <a:rPr lang="kk-KZ" sz="1400" dirty="0">
                <a:latin typeface="Times New Roman"/>
                <a:ea typeface="Times New Roman"/>
              </a:rPr>
              <a:t> группе: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уголок «</a:t>
            </a:r>
            <a:r>
              <a:rPr lang="ru-RU" sz="1400" dirty="0">
                <a:latin typeface="Times New Roman"/>
                <a:ea typeface="Times New Roman"/>
              </a:rPr>
              <a:t>Моя Якутия</a:t>
            </a:r>
            <a:r>
              <a:rPr lang="kk-KZ" sz="1400" dirty="0">
                <a:latin typeface="Times New Roman"/>
                <a:ea typeface="Times New Roman"/>
              </a:rPr>
              <a:t>», в котором находятся: государственная символика (герб, флаг и гимн </a:t>
            </a:r>
            <a:r>
              <a:rPr lang="ru-RU" sz="1400" dirty="0">
                <a:latin typeface="Times New Roman"/>
                <a:ea typeface="Times New Roman"/>
              </a:rPr>
              <a:t>Якутии</a:t>
            </a:r>
            <a:r>
              <a:rPr lang="kk-KZ" sz="1400" dirty="0">
                <a:latin typeface="Times New Roman"/>
                <a:ea typeface="Times New Roman"/>
              </a:rPr>
              <a:t>, материал для прослушивания (национальная музыка и песни);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дидактические игры «Загадки природы », «На сказочных тропинках» (пазлы), «Веселое домино», «Где это находится»;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для двигательной активности детей составлены картотеки подвижных игр разных национальностей; костюмы для сюжетно-ролевых игр, проведения народных праздников и развлечений;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для детского творчества сделана подборка материалов (бумага, деревянные изделия, коробочки разной величины и др.);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собраны пословицы и загадки, сказки разных национальностей;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художественная литература </a:t>
            </a:r>
            <a:r>
              <a:rPr lang="ru-RU" sz="1400" dirty="0">
                <a:latin typeface="Times New Roman"/>
                <a:ea typeface="Times New Roman"/>
              </a:rPr>
              <a:t>……</a:t>
            </a:r>
            <a:endParaRPr lang="ru-RU" sz="1400" b="1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31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b="1" dirty="0">
                <a:latin typeface="Times New Roman"/>
                <a:ea typeface="Times New Roman"/>
              </a:rPr>
              <a:t>Содержание направлений </a:t>
            </a:r>
            <a:r>
              <a:rPr lang="ru-RU" sz="1400" b="1" dirty="0">
                <a:latin typeface="Times New Roman"/>
                <a:ea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</a:rPr>
            </a:b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435280" cy="5433467"/>
          </a:xfrm>
        </p:spPr>
        <p:txBody>
          <a:bodyPr>
            <a:noAutofit/>
          </a:bodyPr>
          <a:lstStyle/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b="1" i="1" dirty="0">
                <a:latin typeface="Times New Roman"/>
                <a:ea typeface="Times New Roman"/>
              </a:rPr>
              <a:t>Физическое развитие.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Необходимыми условиями в физическом развитии детей с учетом региональных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климатических и сезонных особенностей являются: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- создание условий в дошкольном образовательном учреждении;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- развитие потребности в двигательной активности детей при помощи подвижных народных (</a:t>
            </a:r>
            <a:r>
              <a:rPr lang="ru-RU" sz="1400" dirty="0">
                <a:latin typeface="Times New Roman"/>
                <a:ea typeface="Times New Roman"/>
              </a:rPr>
              <a:t>якутских</a:t>
            </a:r>
            <a:r>
              <a:rPr lang="kk-KZ" sz="1400" dirty="0">
                <a:latin typeface="Times New Roman"/>
                <a:ea typeface="Times New Roman"/>
              </a:rPr>
              <a:t>, русских) спортивных игр, физических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упражнений, соответствующих их возрастным особенностям;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- осуществление комплекса профилактических и оздоровительных работ с учетом специфики ДОУ;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- совершенствование физического развития детей через национальные праздники, народные игры.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b="1" i="1" dirty="0">
                <a:latin typeface="Times New Roman"/>
                <a:ea typeface="Times New Roman"/>
              </a:rPr>
              <a:t>Социально-коммуникативное развитие.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Использование национального регионального компонента в направлении, социально личностного развития ребенка включает: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- развитие игровой деятельности, в которой отражается окружающая действительность родного края, формирование представлений о труде, профессиях взрослых, людей других национальностей, проживающих в Республике </a:t>
            </a:r>
            <a:r>
              <a:rPr lang="ru-RU" sz="1400" dirty="0">
                <a:latin typeface="Times New Roman"/>
                <a:ea typeface="Times New Roman"/>
              </a:rPr>
              <a:t>Саха(Я)</a:t>
            </a:r>
            <a:r>
              <a:rPr lang="kk-KZ" sz="1400" dirty="0">
                <a:latin typeface="Times New Roman"/>
                <a:ea typeface="Times New Roman"/>
              </a:rPr>
              <a:t>¸ родной природы, общественной жизни</a:t>
            </a:r>
            <a:r>
              <a:rPr lang="kk-KZ" sz="1400" dirty="0" smtClean="0">
                <a:latin typeface="Times New Roman"/>
                <a:ea typeface="Times New Roman"/>
              </a:rPr>
              <a:t>.</a:t>
            </a:r>
            <a:endParaRPr lang="ru-RU" sz="1400" b="1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0350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778098"/>
          </a:xfrm>
        </p:spPr>
        <p:txBody>
          <a:bodyPr>
            <a:normAutofit/>
          </a:bodyPr>
          <a:lstStyle/>
          <a:p>
            <a:pPr algn="l"/>
            <a:r>
              <a:rPr lang="kk-KZ" sz="14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Познавательное развитие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328593"/>
          </a:xfrm>
        </p:spPr>
        <p:txBody>
          <a:bodyPr>
            <a:normAutofit fontScale="92500" lnSpcReduction="10000"/>
          </a:bodyPr>
          <a:lstStyle/>
          <a:p>
            <a:pPr marL="178435" lvl="0" indent="0">
              <a:lnSpc>
                <a:spcPct val="120000"/>
              </a:lnSpc>
              <a:buNone/>
            </a:pPr>
            <a:endParaRPr lang="ru-RU" sz="15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1500" dirty="0">
                <a:solidFill>
                  <a:prstClr val="black"/>
                </a:solidFill>
                <a:latin typeface="Times New Roman"/>
                <a:ea typeface="Times New Roman"/>
              </a:rPr>
              <a:t>Основными задачами в познавательно-речевом развитии детей с учетом национально – регионального компонента являются:</a:t>
            </a:r>
            <a:endParaRPr lang="ru-RU" sz="15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1500" dirty="0">
                <a:solidFill>
                  <a:prstClr val="black"/>
                </a:solidFill>
                <a:latin typeface="Times New Roman"/>
                <a:ea typeface="Times New Roman"/>
              </a:rPr>
              <a:t>- воспитание познавательного интереса и чувств восхищения результатами культурного творчества представителей разных народов, проживающих в республике.</a:t>
            </a:r>
            <a:endParaRPr lang="ru-RU" sz="15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1500" dirty="0">
                <a:solidFill>
                  <a:prstClr val="black"/>
                </a:solidFill>
                <a:latin typeface="Times New Roman"/>
                <a:ea typeface="Times New Roman"/>
              </a:rPr>
              <a:t>- формирование целостной картины мира, расширение кругозора детей, культуры познания и интеллектуальной активности, широко использовать возможности народной и музейной педагогики.</a:t>
            </a:r>
            <a:endParaRPr lang="ru-RU" sz="15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1500" b="1" i="1" dirty="0">
                <a:solidFill>
                  <a:prstClr val="black"/>
                </a:solidFill>
                <a:latin typeface="Times New Roman"/>
                <a:ea typeface="Times New Roman"/>
              </a:rPr>
              <a:t>Речевое развитие.</a:t>
            </a:r>
            <a:endParaRPr lang="ru-RU" sz="15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1500" dirty="0">
                <a:solidFill>
                  <a:prstClr val="black"/>
                </a:solidFill>
                <a:latin typeface="Times New Roman"/>
                <a:ea typeface="Times New Roman"/>
              </a:rPr>
              <a:t>- ознакомление детей с художественной литературой разных жанров; проявление интереса к произведениям </a:t>
            </a:r>
            <a:r>
              <a:rPr lang="ru-RU" sz="1500" dirty="0">
                <a:solidFill>
                  <a:prstClr val="black"/>
                </a:solidFill>
                <a:latin typeface="Times New Roman"/>
                <a:ea typeface="Times New Roman"/>
              </a:rPr>
              <a:t>якутского</a:t>
            </a:r>
            <a:r>
              <a:rPr lang="kk-KZ" sz="1500" dirty="0">
                <a:solidFill>
                  <a:prstClr val="black"/>
                </a:solidFill>
                <a:latin typeface="Times New Roman"/>
                <a:ea typeface="Times New Roman"/>
              </a:rPr>
              <a:t>, русского и других народов, проживающих в </a:t>
            </a:r>
            <a:r>
              <a:rPr lang="ru-RU" sz="1500" dirty="0">
                <a:solidFill>
                  <a:prstClr val="black"/>
                </a:solidFill>
                <a:latin typeface="Times New Roman"/>
                <a:ea typeface="Times New Roman"/>
              </a:rPr>
              <a:t>республике</a:t>
            </a:r>
            <a:r>
              <a:rPr lang="kk-KZ" sz="1500" dirty="0">
                <a:solidFill>
                  <a:prstClr val="black"/>
                </a:solidFill>
                <a:latin typeface="Times New Roman"/>
                <a:ea typeface="Times New Roman"/>
              </a:rPr>
              <a:t>, устного народного творчества: сказкам, преданиям, легендам, пословицам, поговоркам, загадкам.</a:t>
            </a:r>
            <a:endParaRPr lang="ru-RU" sz="15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1500" b="1" i="1" dirty="0">
                <a:solidFill>
                  <a:prstClr val="black"/>
                </a:solidFill>
                <a:latin typeface="Times New Roman"/>
                <a:ea typeface="Times New Roman"/>
              </a:rPr>
              <a:t>Художественно-эстетическое развитие.</a:t>
            </a:r>
            <a:endParaRPr lang="ru-RU" sz="15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1500" dirty="0">
                <a:solidFill>
                  <a:prstClr val="black"/>
                </a:solidFill>
                <a:latin typeface="Times New Roman"/>
                <a:ea typeface="Times New Roman"/>
              </a:rPr>
              <a:t>Художественно-эстетическое развитие дошкольников средствами </a:t>
            </a:r>
            <a:r>
              <a:rPr lang="ru-RU" sz="1500" dirty="0">
                <a:solidFill>
                  <a:prstClr val="black"/>
                </a:solidFill>
                <a:latin typeface="Times New Roman"/>
                <a:ea typeface="Times New Roman"/>
              </a:rPr>
              <a:t>якутского</a:t>
            </a:r>
            <a:r>
              <a:rPr lang="kk-KZ" sz="1500" dirty="0">
                <a:solidFill>
                  <a:prstClr val="black"/>
                </a:solidFill>
                <a:latin typeface="Times New Roman"/>
                <a:ea typeface="Times New Roman"/>
              </a:rPr>
              <a:t>, русского, музыкального, декоративно-прикладного, литературного искусства включает в себя:</a:t>
            </a:r>
            <a:endParaRPr lang="ru-RU" sz="15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1500" dirty="0">
                <a:solidFill>
                  <a:prstClr val="black"/>
                </a:solidFill>
                <a:latin typeface="Times New Roman"/>
                <a:ea typeface="Times New Roman"/>
              </a:rPr>
              <a:t>- создание условий для проявления детьми своих способностей в музыке, живописи, танцах, театре и литературе;</a:t>
            </a:r>
            <a:endParaRPr lang="ru-RU" sz="15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1500" dirty="0">
                <a:solidFill>
                  <a:prstClr val="black"/>
                </a:solidFill>
                <a:latin typeface="Times New Roman"/>
                <a:ea typeface="Times New Roman"/>
              </a:rPr>
              <a:t>- развитие продуктивной деятельности через приобщение детей к изобразительному, декоративно-прикладному искусству народов, проживающих в </a:t>
            </a:r>
            <a:r>
              <a:rPr lang="ru-RU" sz="1500" dirty="0">
                <a:solidFill>
                  <a:prstClr val="black"/>
                </a:solidFill>
                <a:latin typeface="Times New Roman"/>
                <a:ea typeface="Times New Roman"/>
              </a:rPr>
              <a:t>р</a:t>
            </a:r>
            <a:r>
              <a:rPr lang="kk-KZ" sz="1500" dirty="0">
                <a:solidFill>
                  <a:prstClr val="black"/>
                </a:solidFill>
                <a:latin typeface="Times New Roman"/>
                <a:ea typeface="Times New Roman"/>
              </a:rPr>
              <a:t>еспубл</a:t>
            </a:r>
            <a:r>
              <a:rPr lang="ru-RU" sz="1500" dirty="0" err="1">
                <a:solidFill>
                  <a:prstClr val="black"/>
                </a:solidFill>
                <a:latin typeface="Times New Roman"/>
                <a:ea typeface="Times New Roman"/>
              </a:rPr>
              <a:t>ике</a:t>
            </a:r>
            <a:r>
              <a:rPr lang="ru-RU" sz="1500" dirty="0">
                <a:solidFill>
                  <a:prstClr val="black"/>
                </a:solidFill>
                <a:latin typeface="Times New Roman"/>
                <a:ea typeface="Times New Roman"/>
              </a:rPr>
              <a:t>.</a:t>
            </a:r>
            <a:endParaRPr lang="ru-RU" sz="15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178435" lvl="0" indent="0">
              <a:lnSpc>
                <a:spcPct val="120000"/>
              </a:lnSpc>
              <a:buNone/>
            </a:pPr>
            <a:r>
              <a:rPr lang="ru-RU" sz="1500" dirty="0">
                <a:solidFill>
                  <a:prstClr val="black"/>
                </a:solidFill>
                <a:latin typeface="Times New Roman"/>
                <a:ea typeface="Times New Roman"/>
              </a:rPr>
              <a:t> </a:t>
            </a:r>
            <a:endParaRPr lang="ru-RU" sz="15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54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6710314"/>
              </p:ext>
            </p:extLst>
          </p:nvPr>
        </p:nvGraphicFramePr>
        <p:xfrm>
          <a:off x="0" y="908723"/>
          <a:ext cx="9144000" cy="5862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3749"/>
                <a:gridCol w="2268251"/>
                <a:gridCol w="2286000"/>
                <a:gridCol w="2286000"/>
              </a:tblGrid>
              <a:tr h="3649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Ыытыл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ларыйа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Тэрээ</a:t>
                      </a:r>
                      <a:r>
                        <a:rPr lang="sah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һин аата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Тэрээһин ыытыллыыта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Төрөппүтү кытта үлэ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4970">
                <a:tc rowSpan="12">
                  <a:txBody>
                    <a:bodyPr/>
                    <a:lstStyle/>
                    <a:p>
                      <a:r>
                        <a:rPr lang="ru-RU" sz="1600" dirty="0" smtClean="0"/>
                        <a:t>Бала</a:t>
                      </a:r>
                      <a:r>
                        <a:rPr lang="sah-RU" sz="1600" dirty="0" smtClean="0"/>
                        <a:t>ҕан ыйа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1-Билии к</a:t>
                      </a: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үнэ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Хартыынанан үлэ, үөрэх туһунан таабырыннар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Төрөппүтү кытта билсии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296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2-Билсиһии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Оҕо бэйэтин туһунан буклет оҥотторуу, хаартысканан кэпсээһин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Төрөппүтү кытта буклет оҥоруу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409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5-Көмүс күһүн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Күһүҥҥү айылҕа улларыйыытын кэтээн көрөөһүн. Хартыынанан үлэ. Айылҕа матырыйаалыттан оҥоһук быыстапката.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Айылҕа матырыйаалыттан оҥоһук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49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10-Сайыҥҥы сынньалаҥы кэпсээһин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Оҕо сайыҥҥы сынньалаҥын туһунан фотовыставка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Фотовыставка кыттыы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49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12- Көмүс күһүн бэлэҕэ (оҕуруот аһа)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«Күһүҥҥү киһи күлбүтүнэн»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Оҕуруот аһын быыстапката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Дьикти-дьээбэ быһыылаах оҕуруот аһын аҕалыы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49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13-Баттах оҥорооччу идэтин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Оҕолорго кэпсээһин, Баттах оҥорор салон тэрийии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Баттаҕы туттарар тэрилин аҕалыы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49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14 -Дьокуускай куорат күнэ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Дьокуускай куоратын туһунан кэпсээһин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29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19 - «Смайлик» бэлиэ төрөөбүт күнэ «Смайлик» бэлиэ хайдах айыллыбытын кэпсээһин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Өҥнөөх кумааҕыннан «смайлик» кырыйан, килиэйдээн оҥоруу.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. Оҕолор оҥорбут «смайликтарын» төрөппүттэригэр бэлэхтииллэр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296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20– Аптаах тыллар күннэрэ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Оҕолорго куукула көмөтүнэн остуоруйа көрдөрүү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Төрөппүттэр уонна оҕолор дьиэҕэ эйэҕэс тылынан кэпсэтэллэрин санатыы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49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21-Сахалыы оонньуу “Ө</a:t>
                      </a: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өс оҕус”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Оҕолорго сахалыы оонньууну билиһиннэрии, үөрэтии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49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24- Саха сирэ туспа республика буолбут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Бэсиэдэ, викторина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69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27- 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Иитээччи к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Бэсиэдэ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067944" y="40466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/>
              <a:t>Былаан</a:t>
            </a:r>
            <a:r>
              <a:rPr lang="ru-RU" b="1" dirty="0" smtClean="0"/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418425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615227"/>
              </p:ext>
            </p:extLst>
          </p:nvPr>
        </p:nvGraphicFramePr>
        <p:xfrm>
          <a:off x="107504" y="1"/>
          <a:ext cx="8928992" cy="67209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2376264"/>
                <a:gridCol w="2592288"/>
                <a:gridCol w="2232248"/>
              </a:tblGrid>
              <a:tr h="3358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Ыытыл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ларыйа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Тэрээ</a:t>
                      </a:r>
                      <a:r>
                        <a:rPr lang="sah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һин аата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Тэрээһин ыытыллыыта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Төрөппүтү кытта үлэ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1693">
                <a:tc rowSpan="12">
                  <a:txBody>
                    <a:bodyPr/>
                    <a:lstStyle/>
                    <a:p>
                      <a:r>
                        <a:rPr lang="sah-RU" sz="1600" dirty="0" smtClean="0"/>
                        <a:t>Алтынньы ыйа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 – Эбээ Эһээ күнэ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Эбээҕэ Эһээҕэ аналлаах хоһоон үөрэтии. Открытка оҥорторуу. «Мин эбээбин таптыыбын, мин эһээбин хайгыыбын» аралдьыйыы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Оҕоҕо Эбээ, эһээ толору аатын үөрэтии. Эбээни, Эһээни утренника ыҥырыы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377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4 – Сахалыы таҥас кэтэн кэлии. Кыыллары харыстыырга анаммыт күн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Дьиэ кыылларын кытта түспүт хаартыскалара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Хаартыска аҕалыы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94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5- Учуутал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Учуутал идэтин билиһиннэрии, оруоллаах буола оонньооһун «Оскуола»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94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7- Почта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Почта үлэтин билиһиннэрии, оруолларынан оонньооһун «Почтальон»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58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11- Сахалыы таҥас кэтэн кэлии . Аан дойдуга кыыс оҕо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Кыргыттары эҕэрдэлээһин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Аралдьыйыы,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58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12 – Кыьыл өҥ күнэ,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Кыһыл өҥнөөх таҥас кэтэн кэлэллэр, быыстапка тэрийии.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кыһыл өҥнөөх сувенир, оонньуур а5алаллар, сувенирдары аҕалыы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94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14- Кыһын кэлиитэ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Кыһыҥҥы айыл5а уларыйыытын кэтээн көрөөһүн. 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Хартыынаннан үлэ.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58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15- Ийэ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Ийэлэргэ анаан открытка оҥорторуу, «Мин ийэм» утренник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Ийэлэри утренника ыҥырыы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584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18- Сахалыы таҥас кэтэн кэлии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Аҕа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Аҕа күнүгэр открытка оҥоруу, утренник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Формаларын бэлэмнииллэр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992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20- – Повар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Повар үлэтин билиһиннэрии. Детсад поварыгар открытка оҥорторуу, детсад кухнятыгар экскурсия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95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21-Сахалыы оонньуу «Б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өтүүктэһии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»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Оҕолору оонньотуу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58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25- Сахалыы таҥнан кэлии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П.Н.Тобуруокап төрөөбүт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Хоһоон үөрэтии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Хатылааһын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377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27- – Суоппар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Суоппар үлэтин билиһиннэрии. Оруолларга оонньуу «Автобуһунан айан», «Такси»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Массыына оонньуурун аҕалыы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5847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28- Мультфильм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Мультик айыллыытын кэпсээһин, көрдөрүү. Мультик керуу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Мин сөбүлүүр мультигым, уруһуйдаан кэлии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3585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8206002"/>
              </p:ext>
            </p:extLst>
          </p:nvPr>
        </p:nvGraphicFramePr>
        <p:xfrm>
          <a:off x="0" y="0"/>
          <a:ext cx="9115535" cy="7071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4297"/>
                <a:gridCol w="2499421"/>
                <a:gridCol w="2572933"/>
                <a:gridCol w="2278884"/>
              </a:tblGrid>
              <a:tr h="3407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Ыытыл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ларыйа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Тэрээ</a:t>
                      </a:r>
                      <a:r>
                        <a:rPr lang="sah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һин аата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Тэрээһин ыытыллыыта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Төрөппүтү кытта үлэ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0759">
                <a:tc rowSpan="16">
                  <a:txBody>
                    <a:bodyPr/>
                    <a:lstStyle/>
                    <a:p>
                      <a:r>
                        <a:rPr lang="sah-RU" sz="1600" dirty="0" smtClean="0"/>
                        <a:t>Сэтинньи ыйа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1- Сахалыы таҥнан кэлии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Сахалыы остуол оонньуута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075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4 - Сомоҕолоһуу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Араас омуктар сомоҕолоһууларын кэпсээһин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Куукулаҕа таҥас тигэн аҕалыы, араас омуктар киэннэрин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07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- Эйэлэһии, иллэһии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«О5олоор, иллээхтик олоруоххайыҥ» кэпсэтии, бу күн бары илии тутуһаллар,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Информация эйэлээх буолуу туһунан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07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- Сахалыы таҥнан кэлии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Сахалыы остуол оонньуута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07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9-Сахалыы оонньуу «Ойбонтон уулаа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һын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»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Оҕолорго оонньотуу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52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11- П.А.Ойуунускай төрөөбүт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Кэпсээһин, үөрэтии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62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12-- Банк үлэһиттэрин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Банк үлэтин туһунан өйдөбүлү биэрии. </a:t>
                      </a:r>
                      <a:r>
                        <a:rPr lang="ru-RU" sz="11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Оруолларынан</a:t>
                      </a: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«Банк» </a:t>
                      </a:r>
                      <a:r>
                        <a:rPr lang="ru-RU" sz="11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буола</a:t>
                      </a: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 </a:t>
                      </a:r>
                      <a:r>
                        <a:rPr lang="ru-RU" sz="11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оонньооһун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62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13- Аан дойдуга көрбөттөр күннэрэ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Харах суолтатын өйдөтүү, харыстабыллаахтык сыһыаннаһыыны иҥэрии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Төрөппүттэргэ семинар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628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14- – Оранжевай (кугас) өҥ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Оранжевай өҥнөөх таҥас кэтэн кэлэллэр, бу өҥүнэн сувенир, оонньуур а5алаллар, быыстапка тэрийии.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Оранжевай таҥастарын кэтэрдии, сувенирдары а5алы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07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15- Оҕуруону тиһии күнэ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Оҕуруо араастарын көрдөрүү, «Перло» оҕуруоннан оонньотуу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Оҕуруо оҥоһугун  аҕалыы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07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18- Сахалыы таҥнан кэлии. Тымныы оҕонньор төрөөбүт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Тымныы оҕонньор туһунан кэпсээһин, хартыынаннан үлэ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07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19- Бантик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Саамай ураты-кэрэ бантиктаах кэлэр күн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Оригинальнай бантик толкуйдааһын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0759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22 – Сахалыы таҥнан кэлии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Утуйуу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Дьоҥҥо, тыынар-тыыннаахха утуйуу туһатын өйдөтүү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0759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25- Сахалыы таҥнан кэлии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Олонхо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Олоҥхоҕо аналлаах тэрээһин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Төрөппүттэр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0759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28- Байанай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 Аралдьыйыы байанай бырааһынньыга «Саха сирин күндү түүлээҕэ»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Булт тэрилин, астарын бэлэмнээһин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6284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29-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Хомус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Оҕолорго хомус туһунан кэпсээһин, арааһын көрдөрүү, тыаһын иьитиннэрии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Кимиэхэ хомустаах илдьэ кэлэр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37456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0755875"/>
              </p:ext>
            </p:extLst>
          </p:nvPr>
        </p:nvGraphicFramePr>
        <p:xfrm>
          <a:off x="0" y="1"/>
          <a:ext cx="9115535" cy="6857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4297"/>
                <a:gridCol w="2499421"/>
                <a:gridCol w="2572933"/>
                <a:gridCol w="2278884"/>
              </a:tblGrid>
              <a:tr h="413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Ыытыл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ларыйа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Тэрээ</a:t>
                      </a:r>
                      <a:r>
                        <a:rPr lang="sah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һин аата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Тэрээһин ыытыллыыта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Төрөппүтү кытта үлэ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3048">
                <a:tc rowSpan="13">
                  <a:txBody>
                    <a:bodyPr/>
                    <a:lstStyle/>
                    <a:p>
                      <a:r>
                        <a:rPr lang="sah-RU" sz="1600" dirty="0" smtClean="0"/>
                        <a:t>Ахсынньы ыйа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1- Тиэрэ кэтиллибит таҥас күнэ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Бу кун о5олор төһө кыалларынан таҥастарын тиэрэ кэтэн кэлэллэр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30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3- Тымныы оҕонньорго сурук суруйар күн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Оҕолор иитээччи көмөтүнэн тымныы оҕонньорго сурук суруйаллар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Баҕа санааларын уруһуйа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195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6– Сахалыы таҥнан кэлии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Араҥас өҥ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Сахалыы остуол оонньуутаАраҥас өҥнөөх таҥас кэтэн кэлэллэр, бу өҥүнэн сувенир аҕалаллар, быыстапка тэрийии.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Араҥас өҥнөөх таҥастарын кэтэрдии, сувенирдары а5а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01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8-Сахалыы оонньуу “Мас тардыһыыта”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Оҕолорго дьарык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30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10- Чаай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Чаай туһунан кэпсээһин. Туһатын , арааһын ырытыы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30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15- Сахалыы таҥнан кэлии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Сахалыы остуол оонньуута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Сахалыы оонньуур онорон а5алыы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59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16- – Чыычаах дьиэтин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Чыычаах туһунан кэпсэтии. Чыычаах дьиэтигэр ас ууруу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59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17- – Кумааҕы салфетка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Салфетка арааһын кэпсээһин. Остуолга ууруу ньымаларын көрдөрүү.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Салфетка арааһын а5алтарыы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593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22- Сахалыы таҥнан кэлии. Саамай уьун түүн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«Уһун түүн» аралдьыйыы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Фонариктаах кэлэллэр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195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23- – Мандарин сииркүн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Мандарин туһатын, ханнаүүнэринкэпсээһин. Мандарин сиэтии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195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24- Харыйачаан оонньуурдара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Араас матырыйаалынан харыйа оонньуурдарын оҥоруу, быыстапка тэрийии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Дьикти-кэрэ харыйа оонньуурун оҥорторуу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30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27- Харыйаны киэргэтии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харыйа5а оҥорбут оонньуурдарынан харыйаны киэргэтии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Дьикти кэрэ харыйа оонньуурун онотторуу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3048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28-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 «Сана Дьыл» аралдьыйыыта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56033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480201"/>
              </p:ext>
            </p:extLst>
          </p:nvPr>
        </p:nvGraphicFramePr>
        <p:xfrm>
          <a:off x="0" y="-39295"/>
          <a:ext cx="9115535" cy="6867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4297"/>
                <a:gridCol w="2499421"/>
                <a:gridCol w="2572933"/>
                <a:gridCol w="2278884"/>
              </a:tblGrid>
              <a:tr h="3541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Ыытыл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ларыйа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Тэрээ</a:t>
                      </a:r>
                      <a:r>
                        <a:rPr lang="sah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һин аата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Тэрээһин ыытыллыыта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Төрөппүтү кытта үлэ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1747">
                <a:tc rowSpan="8">
                  <a:txBody>
                    <a:bodyPr/>
                    <a:lstStyle/>
                    <a:p>
                      <a:r>
                        <a:rPr lang="sah-RU" sz="1600" dirty="0" smtClean="0"/>
                        <a:t>Тохсунньу</a:t>
                      </a:r>
                      <a:r>
                        <a:rPr lang="sah-RU" sz="1600" baseline="0" dirty="0" smtClean="0"/>
                        <a:t> </a:t>
                      </a:r>
                      <a:r>
                        <a:rPr lang="sah-RU" sz="1600" dirty="0" smtClean="0"/>
                        <a:t> ыйа</a:t>
                      </a:r>
                      <a:endParaRPr lang="ru-RU" sz="1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-Сахалыы оонньуу «Кылыы»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Оҕолорго дьарык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803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14-эргэ саҥа дьыл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Аралдьыйыы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58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17-от күөх өҥ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Сахалыы таҥас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От күөх өҥнөөх таҥас кэтэллэр, оонньуу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Сувенир аҕалаллар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9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19-куусту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һ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уу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Бу күҥҥэ бары куустуһабыт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17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21- </a:t>
                      </a:r>
                      <a:r>
                        <a:rPr lang="ru-RU" sz="11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Дьиэ</a:t>
                      </a: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1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кэргэн</a:t>
                      </a: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к</a:t>
                      </a: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үнэ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Мин дьиэ кэргэним- презентация, кэпсээһин.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Бэсиэдэ оҕолорго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Презентация оҥотторуу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41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24- сымна5ас оонньуур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Сахалыы таҥас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Сөбүлүүр оонньуурдарын аҕалан кэпсииллэр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Оонньуур аҕалаллар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09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25- Шарль Перро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О5о остуоруйатын суруйааччыта, кэпсээһин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Уруһуй,  остуоруйатыттан геройдарын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5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28- 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ассыына айыллыбыт к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Массыына туһата, арааһын кэпсээһин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8734">
                <a:tc rowSpan="11">
                  <a:txBody>
                    <a:bodyPr/>
                    <a:lstStyle/>
                    <a:p>
                      <a:r>
                        <a:rPr lang="sah-RU" sz="1600" dirty="0" smtClean="0"/>
                        <a:t>Олунньу ыйа</a:t>
                      </a:r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2-</a:t>
                      </a: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Ежик күнэ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Хартыынанан үлэ,  оҥоһук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Ежик оонньуур илдьэ кэлэллэр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87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4- С битэмиин к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ү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Битэмиин  туүһунан кэпсээһин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09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7 - Сахалыы таҥас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Халлаан куөх өҥ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Халлан күөх өҥнөөх таҥас кэтэн кэлэллэр, оонньуу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Сувенир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4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8-Ыйга  көтүү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Ый, ракета  туһунан кэпсээһин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Выставка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Араас матырыйаалынан ракета оҥорон аҕалыы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17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9- Тиис бырааһын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Тииһи харыстыыр ньымаларын туһунан кэпсээһин. Тиис бырааһын үлэтин билиһиннэрии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1533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11-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 Аэрофлот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Самолет, порт туһунан кэпсээһин.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Самолет оонньуур аҕалаллар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1533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15-Сахалыы оонньуу “Куобах”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Оҕолорго дьарык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0966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17-Агния Барто хоһоонун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Хоһоонун үөрэтии, автор туһунан кэпсээһин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Хоһоон хатылааһын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0966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21-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 Сахалыы таҥас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Саха тылынкүнэ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Мин сахабын- аралдьыйыы, ырыа, тойук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0966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22-Аҕа дойдуну көмүскүүр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Маршировка, хоһоон кэпсээһин, открытка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Хоһоон хатылааһын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1533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25- – Доҕордуулар күннэрэ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Доҕор туһунан кэпсэтии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33149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3646911"/>
              </p:ext>
            </p:extLst>
          </p:nvPr>
        </p:nvGraphicFramePr>
        <p:xfrm>
          <a:off x="0" y="-39295"/>
          <a:ext cx="9115535" cy="72910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4297"/>
                <a:gridCol w="2499421"/>
                <a:gridCol w="2572933"/>
                <a:gridCol w="2278884"/>
              </a:tblGrid>
              <a:tr h="3541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Ыытыл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ларыйа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Тэрээ</a:t>
                      </a:r>
                      <a:r>
                        <a:rPr lang="sah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һин аата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Тэрээһин ыытыллыыта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Төрөппүтү кытта үлэ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1747">
                <a:tc rowSpan="17">
                  <a:txBody>
                    <a:bodyPr/>
                    <a:lstStyle/>
                    <a:p>
                      <a:r>
                        <a:rPr lang="sah-RU" sz="1600" dirty="0" smtClean="0"/>
                        <a:t>Кулун</a:t>
                      </a:r>
                      <a:r>
                        <a:rPr lang="sah-RU" sz="1600" baseline="0" dirty="0" smtClean="0"/>
                        <a:t> тутар ыйа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 – Аҕа күнэ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А5аларга аналлаах аһаҕас аан. 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«А5а – ыалбигэтирэ5э» аралдьыйыы.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А5аларыы аралдьыйыыга ыҥырыы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803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5 – Булчут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Булчут туһунан кэпсэтии, булт суолтата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58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7 – Доруобуйа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Чөл олох туһунан кэпсэтии. 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Режимы тутуһуу.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Төрөппүттэргэ консультация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9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8– Сюрприз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Аралдьыйыы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17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12 – Космонавт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Космонавт идэтин кэпсээһин. Слайданан үлэ. Пластилинынан космонавт оҥорторуу. Ю.Гагарин туһунан кэпсээһин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Төрөппүттэрин кытта оҥоһук аҕалыы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41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15- Сахалыы оонньуу «Нарты нөҥүө ойуу»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Оҕолорго дьарык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09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17 – Фиолетовай (күөхтүҥү кыһыл) өҥ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Фиолетовай өҥнөөх таҥас кэтэн кэлэллэр, бу өҥүнэн сувенир а5алаллар, быыстапка тэрийии.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Фиолетовай өҥнөөх таҥастарын кэтэрдии, сувенирдары аҕалыы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5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19 – Аҥаар атахха ыстаныы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Аралдьыйыы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8734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20 – Былыты кэтээн көрүү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Таһырдьа тахсан былыты кэтээн көрүү. 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Аппликация оҥоруу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87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21 – Комплимент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Комплимент суолтатын быһаарыы, өйдөтүү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09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22– Велосипед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Велосипед туһунан кэпсэтии. Арааһын көрдөрүү. Слайданан үлэ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4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26 – Кумааҕы самолету көтүтэр күн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Самолет оҥорон кэлии, быыстапка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Араас матырыйаалтан самолет оҥоруу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17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27 - Саха сирин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Саха сирин туһунан кэпсээһин, төрөөбүт дойдуга тапталы иҥэрии.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Хоһоон, ырыа үөрэтии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1533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28-Аан дойду үҥкүүтүн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1533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29 – Пожарник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Пожарник үлэтин кэпсээһин, пожарнайга үлэлиир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Пожарнайга үлэлиир төрөппүтү ыҥырыы төрөппүтү ыҥыран кэпсэтии ыытыы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0966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</a:tr>
              <a:tr h="201533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3612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3207581"/>
              </p:ext>
            </p:extLst>
          </p:nvPr>
        </p:nvGraphicFramePr>
        <p:xfrm>
          <a:off x="55761" y="1"/>
          <a:ext cx="9115535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4297"/>
                <a:gridCol w="2519671"/>
                <a:gridCol w="2552683"/>
                <a:gridCol w="2278884"/>
              </a:tblGrid>
              <a:tr h="5157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Ыытыл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ларыйа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Тэрээ</a:t>
                      </a:r>
                      <a:r>
                        <a:rPr lang="sah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һин аата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Тэрээһин ыытыллыыта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Төрөппүтү кытта үлэ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5772">
                <a:tc rowSpan="12">
                  <a:txBody>
                    <a:bodyPr/>
                    <a:lstStyle/>
                    <a:p>
                      <a:r>
                        <a:rPr lang="sah-RU" sz="1600" dirty="0" smtClean="0"/>
                        <a:t>Ыам ыйа</a:t>
                      </a:r>
                      <a:endParaRPr lang="ru-RU" sz="1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4- – Күн күнэ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Күн туһунан кэпсээһин. Аппликация оҥорторуу, быыстапка тэрийии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504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6-Кыайыы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Аралдьыйыы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Көстүүм аҕалааһын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95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12 – Быраас күнэ.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Быраас үлэтин кэпсээһин,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балыыһа5а үлэлиир төрөппүтү ыҥыран кэпсэтии ыытыы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60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13 -Кэскил хаһыат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Кэскил хаһыаты көрдөрүү, кэпсээһин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16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16 – Пузырь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«Пузырь» аралдьыйыы ыытыы, оҕолор бэйэлэрэ пузырь онороллор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Опыт оҥоруу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57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17-Сахалыы оонньуу «Ыста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ҥа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»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Оҕолорго дьарык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57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18 – Ньургуһун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«Ньургуьун» быыстапка, аралдьыйыы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Араас матырыйаалтан ньургуьун оҥоруу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51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20- Ырыа к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Концерт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2988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24 – Шарик күнэ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Шарик арааһын көрдөрүү, кэпсээһин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Шарик аҕалаллар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29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25 – Сүүрүү күнэ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«Быһый атах» сүүрүү күрэҕэ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57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27 – Библиотека </a:t>
                      </a:r>
                      <a:r>
                        <a:rPr lang="ru-RU" sz="11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күнэ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О5о библиотекатыгар ыалдьыттааһын, кэпсэтии, 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акция ыытыы “Кинигэни бэлэх уун”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55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30– Кылаат көрдөөһүн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Карта оҥорон кылаат көрдөөһүн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60199">
                <a:tc>
                  <a:txBody>
                    <a:bodyPr/>
                    <a:lstStyle/>
                    <a:p>
                      <a:r>
                        <a:rPr lang="sah-RU" sz="1600" dirty="0" smtClean="0"/>
                        <a:t>Бэс ыйа</a:t>
                      </a:r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1-Сайыны көрсүү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Ыһыах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Оҕолорго сайыҥҥы Саҥа дьыл бырааһынньыгын  тэрээһинэ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Сахалыы таҥас кэтии, сахалыы аһылык аҕалыы, өбүгэлэр оонньууларыгар кытыннарыы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3966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078"/>
            <a:ext cx="9144000" cy="6887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marL="668655" marR="573405" lvl="0" indent="-342900">
              <a:spcBef>
                <a:spcPts val="335"/>
              </a:spcBef>
            </a:pPr>
            <a:r>
              <a:rPr lang="kk-KZ" sz="18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Пояснительная записка</a:t>
            </a:r>
            <a:endParaRPr lang="ru-RU" sz="1800" b="1" dirty="0">
              <a:solidFill>
                <a:prstClr val="black"/>
              </a:solidFill>
              <a:latin typeface="Times New Roman"/>
              <a:ea typeface="Times New Roman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472608"/>
          </a:xfrm>
        </p:spPr>
        <p:txBody>
          <a:bodyPr>
            <a:normAutofit fontScale="700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endParaRPr lang="ru-RU" sz="2400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</a:rPr>
              <a:t>         </a:t>
            </a:r>
            <a:r>
              <a:rPr lang="ru-RU" sz="2400" dirty="0" smtClean="0">
                <a:latin typeface="Times New Roman"/>
                <a:ea typeface="Times New Roman"/>
              </a:rPr>
              <a:t> </a:t>
            </a:r>
            <a:r>
              <a:rPr lang="kk-KZ" sz="2400" dirty="0">
                <a:latin typeface="Times New Roman"/>
                <a:ea typeface="Times New Roman"/>
              </a:rPr>
              <a:t>Дошкольный возраст является временем благоприятным для формирования нравственных чувств, воспитывает уважение и </a:t>
            </a:r>
            <a:r>
              <a:rPr lang="ru-RU" sz="2400" dirty="0">
                <a:latin typeface="Times New Roman"/>
                <a:ea typeface="Times New Roman"/>
              </a:rPr>
              <a:t>любовь к себе, окружающему миру. ФГОС </a:t>
            </a:r>
            <a:r>
              <a:rPr lang="kk-KZ" sz="2400" dirty="0">
                <a:latin typeface="Times New Roman"/>
                <a:ea typeface="Times New Roman"/>
              </a:rPr>
              <a:t>ДОУ направлен на формирование в подрастающем поколении гражданских чувств, накопление социального опыта. Программа строится на принципе личностно-ориентированного взаимодействия взрослого с детьми </a:t>
            </a:r>
            <a:r>
              <a:rPr lang="ru-RU" sz="2400" dirty="0">
                <a:latin typeface="Times New Roman"/>
                <a:ea typeface="Times New Roman"/>
              </a:rPr>
              <a:t>разновозрастной</a:t>
            </a:r>
            <a:r>
              <a:rPr lang="kk-KZ" sz="2400" dirty="0">
                <a:latin typeface="Times New Roman"/>
                <a:ea typeface="Times New Roman"/>
              </a:rPr>
              <a:t> группы и обеспечивает физическое, социально-личностное, познавательно-речевое и художественно-эстетическое развитие детей в возрасте от</a:t>
            </a:r>
            <a:r>
              <a:rPr lang="ru-RU" sz="2400" dirty="0">
                <a:latin typeface="Times New Roman"/>
                <a:ea typeface="Times New Roman"/>
              </a:rPr>
              <a:t>5</a:t>
            </a:r>
            <a:r>
              <a:rPr lang="kk-KZ" sz="2400" dirty="0">
                <a:latin typeface="Times New Roman"/>
                <a:ea typeface="Times New Roman"/>
              </a:rPr>
              <a:t> до 7 лет с учетом их возрастных и индивидуальных особенностей.</a:t>
            </a:r>
            <a:endParaRPr lang="ru-RU" sz="2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2400" b="1" dirty="0">
                <a:latin typeface="Times New Roman"/>
                <a:ea typeface="Times New Roman"/>
              </a:rPr>
              <a:t>	</a:t>
            </a:r>
            <a:r>
              <a:rPr lang="kk-KZ" sz="2400" dirty="0">
                <a:latin typeface="Times New Roman"/>
                <a:ea typeface="Times New Roman"/>
              </a:rPr>
              <a:t>Национальн</a:t>
            </a:r>
            <a:r>
              <a:rPr lang="ru-RU" sz="2400" dirty="0" err="1">
                <a:latin typeface="Times New Roman"/>
                <a:ea typeface="Times New Roman"/>
              </a:rPr>
              <a:t>ая</a:t>
            </a:r>
            <a:r>
              <a:rPr lang="kk-KZ" sz="2400" dirty="0">
                <a:latin typeface="Times New Roman"/>
                <a:ea typeface="Times New Roman"/>
              </a:rPr>
              <a:t> культур</a:t>
            </a:r>
            <a:r>
              <a:rPr lang="ru-RU" sz="2400" dirty="0">
                <a:latin typeface="Times New Roman"/>
                <a:ea typeface="Times New Roman"/>
              </a:rPr>
              <a:t>а</a:t>
            </a:r>
            <a:r>
              <a:rPr lang="kk-KZ" sz="2400" dirty="0">
                <a:latin typeface="Times New Roman"/>
                <a:ea typeface="Times New Roman"/>
              </a:rPr>
              <a:t> составля</a:t>
            </a:r>
            <a:r>
              <a:rPr lang="ru-RU" sz="2400" dirty="0">
                <a:latin typeface="Times New Roman"/>
                <a:ea typeface="Times New Roman"/>
              </a:rPr>
              <a:t>е</a:t>
            </a:r>
            <a:r>
              <a:rPr lang="kk-KZ" sz="2400" dirty="0">
                <a:latin typeface="Times New Roman"/>
                <a:ea typeface="Times New Roman"/>
              </a:rPr>
              <a:t>т базу культуры людей. Даем представление ребенку об истории, традициях, обычаях своего народа, мы, педагоги, приобщаем его к общечеловеческим ценностям. Детская литература и фольклор – это одни из тех средств, которые помогают развивать детей в национальных </a:t>
            </a:r>
            <a:r>
              <a:rPr lang="kk-KZ" sz="2400" dirty="0" smtClean="0">
                <a:latin typeface="Times New Roman"/>
                <a:ea typeface="Times New Roman"/>
              </a:rPr>
              <a:t>традициях.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82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562074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ah-RU" sz="14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Үөрэх дьылын устата бэриллэр өйдөбүллэрэ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5819156"/>
              </p:ext>
            </p:extLst>
          </p:nvPr>
        </p:nvGraphicFramePr>
        <p:xfrm>
          <a:off x="611560" y="809961"/>
          <a:ext cx="7992888" cy="57961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1345"/>
                <a:gridCol w="4641543"/>
              </a:tblGrid>
              <a:tr h="231952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Балаҕан ыйа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14-</a:t>
                      </a: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Дьокуускай куорат </a:t>
                      </a: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3903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24-</a:t>
                      </a:r>
                      <a:r>
                        <a:rPr kumimoji="0" lang="sah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Саха сирэ туспа республика буолбут күнэ</a:t>
                      </a: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1952"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Алтынньы ыйа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 1 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– Эбээ Эһээ 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137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 15-Ийэ 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кунэ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63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 25- 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П.Н.Тобуруокап төрөөбүт 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57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Сэтинньи ыйа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4 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 Сомоҕолоһуу 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1952">
                <a:tc row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11-П.А.Ойуунускай 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төрөөбүт 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19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25-Олонхо 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19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28- 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Байанай 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90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29-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Хомускүнэ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947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Ахсынньы ыйа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 22-Саамай 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уьун түүн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19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Тохсунньу ыйа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 21-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Дьиэ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кэргэн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947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Олунньу ыйа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 21-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Саха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тылын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947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Кулун тутар ыйа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 3-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Суруйааччы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9276">
                <a:tc rowSpan="6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Муус устар ыйа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 3 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– Аҕа күнэ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1952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 5 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– Булчут күнэ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3903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 27 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 Саха сирин күнэ(Конституция –Сүрүнсокуонаылыллыбыткүнэ)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8364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 13 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-Кэскил хаһыат 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07876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 18 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– Ньургуһун күнэ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3403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  25 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– Сүүрүү күнэ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513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490066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«К</a:t>
            </a:r>
            <a:r>
              <a:rPr lang="sah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им буолуохха</a:t>
            </a: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?” </a:t>
            </a:r>
            <a:r>
              <a:rPr lang="ru-RU" sz="1600" b="1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профессиялары</a:t>
            </a: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кытта</a:t>
            </a: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билсиһии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4283979"/>
              </p:ext>
            </p:extLst>
          </p:nvPr>
        </p:nvGraphicFramePr>
        <p:xfrm>
          <a:off x="683568" y="908717"/>
          <a:ext cx="7776864" cy="46803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3906"/>
                <a:gridCol w="4342958"/>
              </a:tblGrid>
              <a:tr h="236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Балаҕан ыйа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13-Баттах оҥорооччу идэтин 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98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27-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Иитээччи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6940"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Алтынньы ыйа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5- Учуутал күнэ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80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7- Почта күнэ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87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 – Повар күнэ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16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25- Сахалыы таҥнан кэлии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69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27 – Суоппар күнэ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6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Сэтинньи ыйа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12-- Банк үлэһиттэрин 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6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Тохсунньу ыйа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28-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массыын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айыллыбыт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6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Олунньу ыйа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9- Тиис бырааһын 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4835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11-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Аэрофлот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69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22-Аҕа дойдуну көмүскүүр күнэ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48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Кулун тутар ыйа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3-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Суруйааччыкүнэ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4835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Муус устар ыйа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 – Космонавт 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46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29 – Пожарник күнэ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694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Ыам ыйа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 – Быраас күнэ.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98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27 – Библиотека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66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488832" cy="432048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ah-RU" sz="1600" b="1" dirty="0">
                <a:ea typeface="Times New Roman"/>
                <a:cs typeface="Times New Roman"/>
              </a:rPr>
              <a:t>Билии көрүү аартыга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7269110"/>
              </p:ext>
            </p:extLst>
          </p:nvPr>
        </p:nvGraphicFramePr>
        <p:xfrm>
          <a:off x="707716" y="692699"/>
          <a:ext cx="7968739" cy="55446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0858"/>
                <a:gridCol w="5527881"/>
              </a:tblGrid>
              <a:tr h="20535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5356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1-Билии к</a:t>
                      </a:r>
                      <a:r>
                        <a:rPr lang="sah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үнэ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5356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Балаҕан ыйа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19 - «Смайлик» бэлиэ төрөөбүт күнэ «Смайлик» бэлиэ хайдах айыллыбытын кэпсээһин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20– Аптаах тыллар күннэрэ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28- Мультфильм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Алтынньы ыйа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4 - Сомоҕолоһуу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- Эйэлэһии, иллэһии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15- Оҕуруону тиһии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19- Бантик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22 –Утуйуу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 rowSpan="8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Сэтинньи ыйа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1- Тиэрэ кэтиллибит таҥас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3- Тымныы оҕонньорго сурук суруйар күн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10- Чаай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16- – Чыычаах дьиэтин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17 – Кумааҕы салфетка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22-  Саамай уьун түүн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23-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 – Мандарин сиир күн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24- Харыйачаан оонньуурдара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Тохсунньу ыйа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19-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уусту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һ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уу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24- Сымна5ас оонньуур күнэ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Олунньу ыйа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4- </a:t>
                      </a:r>
                      <a:r>
                        <a:rPr lang="sah-RU" sz="11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1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 </a:t>
                      </a:r>
                      <a:r>
                        <a:rPr lang="ru-RU" sz="1100" dirty="0" err="1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битэмиин</a:t>
                      </a:r>
                      <a:r>
                        <a:rPr lang="ru-RU" sz="11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к</a:t>
                      </a:r>
                      <a:r>
                        <a:rPr lang="sah-RU" sz="11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ү</a:t>
                      </a:r>
                      <a:r>
                        <a:rPr lang="ru-RU" sz="1100" dirty="0" err="1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нэ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B w="12700" cmpd="sng">
                      <a:noFill/>
                    </a:lnB>
                  </a:tcPr>
                </a:tc>
              </a:tr>
              <a:tr h="20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8-    Ыйга  көтүү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T w="12700" cmpd="sng">
                      <a:noFill/>
                    </a:lnT>
                  </a:tcPr>
                </a:tc>
              </a:tr>
              <a:tr h="20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25– Доҕордуулар күннэрэ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21 – Сир шарын күнэ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22 – Уу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25-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Открытка бырааһынньыга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30– Сир шарын харыстыыр күн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202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488832" cy="432048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9691661"/>
              </p:ext>
            </p:extLst>
          </p:nvPr>
        </p:nvGraphicFramePr>
        <p:xfrm>
          <a:off x="395536" y="116632"/>
          <a:ext cx="8229600" cy="30971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6728"/>
                <a:gridCol w="4762872"/>
              </a:tblGrid>
              <a:tr h="1972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Кулун тутар ыйа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7 – Доруобуйа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2001"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Муус устар ыйа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8– Сюрприз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92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 – Былыты кэтээн көрүү күнэ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35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21 – Комплимент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35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22– Велосипед күнэ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93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26 – Кумааҕы самолету көтүтэр күн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3673">
                <a:tc row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Ыам ыйа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4- – Күн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35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13 -Кэскил хаһыат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35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16 – Пузырь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35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24 – Шарик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35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25 – Сүүрүү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35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30– Кылаат көрдөөһүн күнэ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1148706"/>
              </p:ext>
            </p:extLst>
          </p:nvPr>
        </p:nvGraphicFramePr>
        <p:xfrm>
          <a:off x="611560" y="3544416"/>
          <a:ext cx="7992888" cy="25488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92888"/>
              </a:tblGrid>
              <a:tr h="283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Сүрүн бырааһынньыктар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3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2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24- Саха сирэ туспа республика буолбут күнэ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3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2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28-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«Сана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Дьыл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»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аралдьыйыыта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3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2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22-Аҕа дойдуну көмүскүүр күнэ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3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2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5– Кэрэ аҥаардар күннэрэ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3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6-Кыайыы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күнэ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3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Аа</a:t>
                      </a:r>
                      <a:r>
                        <a:rPr lang="sah-RU" sz="12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ҕыы сыла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3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2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Ийэҕэ анаммыт сыл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3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2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Эдэр ыал сыла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204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9595799"/>
              </p:ext>
            </p:extLst>
          </p:nvPr>
        </p:nvGraphicFramePr>
        <p:xfrm>
          <a:off x="1547664" y="255376"/>
          <a:ext cx="6096000" cy="33584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215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Сүрүн бырааһынньыктар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76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24- Саха сирэ туспа республика буолбут 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7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28-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«Сана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Дьыл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»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аралдьыйыыта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80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22-Аҕа дойдуну көмүскүүр 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64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5– Кэрэ аҥаардар күннэрэ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87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6-Кыайыы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069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Аа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ҕыы сыла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92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Ийэҕэ анаммыт сыл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60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Эдэр ыал сыла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8320164"/>
              </p:ext>
            </p:extLst>
          </p:nvPr>
        </p:nvGraphicFramePr>
        <p:xfrm>
          <a:off x="1619672" y="4005063"/>
          <a:ext cx="6000328" cy="24429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00328"/>
              </a:tblGrid>
              <a:tr h="3600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Хамсыыр харамай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467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 –  Кыыллары харыстыырга анаммыт күн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5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16- – Чыычаах дьиэтин 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00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2- 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Ежик 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307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1- – Куоска күнэ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41820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515388"/>
              </p:ext>
            </p:extLst>
          </p:nvPr>
        </p:nvGraphicFramePr>
        <p:xfrm>
          <a:off x="1691679" y="255376"/>
          <a:ext cx="5951984" cy="1741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51984"/>
              </a:tblGrid>
              <a:tr h="215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Айылҕа дьылын кэмин үөрэтии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665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5-Көмүс күһүн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96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10-Сайыҥҥы сынньалаҥы кэпсээһин 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51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12- Көмүс күһүн бэлэҕэ (оҕуруот аһа)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51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14- Кыһын кэлиитэ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51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– Сандал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сааһы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көрсүү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51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1-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Сайыны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өрсүү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2982556"/>
              </p:ext>
            </p:extLst>
          </p:nvPr>
        </p:nvGraphicFramePr>
        <p:xfrm>
          <a:off x="1691680" y="2276873"/>
          <a:ext cx="5856312" cy="30177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6312"/>
              </a:tblGrid>
              <a:tr h="4123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Өҥнөрү үөрэтии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75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 – Кыьыл өҥ 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99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6– Араҥас өҥ 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99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17--от күөх өҥ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99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7 - Халлаан куөх өҥ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99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18 – Өҥнөрү холбуур, буккуйар күн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99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4- - Хараҥа халлаан күөх өҥ күнэ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99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15 – Ытыһы кырааскалыыр күн.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47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24 – Өҥнөөх харандаастар күннэрэ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3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17 – Фиолетовай (күөхтүҥү кыһыл) өҥ күнэ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87307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2186238"/>
              </p:ext>
            </p:extLst>
          </p:nvPr>
        </p:nvGraphicFramePr>
        <p:xfrm>
          <a:off x="1475656" y="980726"/>
          <a:ext cx="6095999" cy="43204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5999"/>
              </a:tblGrid>
              <a:tr h="2885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Өбүгэлэр оонньуулара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15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21-Сахалыы оонньуу “Ө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өс оҕус”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21-Сахалыы оонньуу «Б</a:t>
                      </a:r>
                      <a:r>
                        <a:rPr lang="sah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өтүүктэһии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9-Сахалыы оонньуу «Ойбонтон уулаа</a:t>
                      </a:r>
                      <a:r>
                        <a:rPr lang="sah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һын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8-Сахалыы оонньуу “Мас тардыһыыта”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15-Сахалыы оонньуу “Куобах”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29- Сахалыы оонньуу «О</a:t>
                      </a:r>
                      <a:r>
                        <a:rPr lang="sah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ҕунан ытыы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15- Сахалыы оонньуу «Нарты нөҥүө ойуу»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19 – Аҥаар атахха ыстаныы 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17-Сахалыы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оонньуу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Ыста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ҥа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98009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904683561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136125" y="908720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Алтынньы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408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27614508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136125" y="908720"/>
            <a:ext cx="1119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Сэтинньи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254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80929455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136125" y="908720"/>
            <a:ext cx="1219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Ахсынньы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278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t2.depositphotos.com/5231807/8912/i/950/depositphotos_89126196-stock-photo-beautiful-blue-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91" y="0"/>
            <a:ext cx="91465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pPr algn="l"/>
            <a:r>
              <a:rPr lang="ru-RU" sz="16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Цель </a:t>
            </a: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программы: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marL="178435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kk-KZ" sz="1600" dirty="0" smtClean="0">
                <a:latin typeface="Times New Roman"/>
                <a:ea typeface="Times New Roman"/>
              </a:rPr>
              <a:t> Развитие познавательной активности  детей дошкольного возраста. </a:t>
            </a:r>
            <a:endParaRPr lang="ru-RU" sz="1600" b="1" dirty="0">
              <a:latin typeface="Times New Roman"/>
              <a:ea typeface="Times New Roman"/>
            </a:endParaRPr>
          </a:p>
          <a:p>
            <a:pPr marL="178435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1600" b="1" dirty="0">
                <a:latin typeface="Times New Roman"/>
                <a:ea typeface="Times New Roman"/>
              </a:rPr>
              <a:t>Задачи: </a:t>
            </a: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latin typeface="Times New Roman"/>
                <a:ea typeface="Times New Roman"/>
              </a:rPr>
              <a:t> </a:t>
            </a:r>
            <a:r>
              <a:rPr lang="kk-KZ" sz="1600" dirty="0">
                <a:latin typeface="Times New Roman"/>
                <a:ea typeface="Times New Roman"/>
              </a:rPr>
              <a:t>Ф</a:t>
            </a:r>
            <a:r>
              <a:rPr lang="kk-KZ" sz="1600" dirty="0" smtClean="0">
                <a:latin typeface="Times New Roman"/>
                <a:ea typeface="Times New Roman"/>
              </a:rPr>
              <a:t>ормирование </a:t>
            </a:r>
            <a:r>
              <a:rPr lang="kk-KZ" sz="1600" dirty="0">
                <a:latin typeface="Times New Roman"/>
                <a:ea typeface="Times New Roman"/>
              </a:rPr>
              <a:t>гордости за свое происхождение; создание первоначальных представлений о нравственных и духовных </a:t>
            </a:r>
            <a:r>
              <a:rPr lang="kk-KZ" sz="1600" dirty="0" smtClean="0">
                <a:latin typeface="Times New Roman"/>
                <a:ea typeface="Times New Roman"/>
              </a:rPr>
              <a:t>ценностях </a:t>
            </a:r>
            <a:r>
              <a:rPr lang="kk-KZ" sz="1600" dirty="0">
                <a:latin typeface="Times New Roman"/>
                <a:ea typeface="Times New Roman"/>
              </a:rPr>
              <a:t>(сострадании, любви, терпении, чести, достоинстве); </a:t>
            </a:r>
            <a:endParaRPr lang="kk-KZ" sz="1600" dirty="0" smtClean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600" dirty="0">
                <a:latin typeface="Times New Roman"/>
                <a:ea typeface="Times New Roman"/>
              </a:rPr>
              <a:t>В</a:t>
            </a:r>
            <a:r>
              <a:rPr lang="kk-KZ" sz="1600" dirty="0" smtClean="0">
                <a:latin typeface="Times New Roman"/>
                <a:ea typeface="Times New Roman"/>
              </a:rPr>
              <a:t>оспитание </a:t>
            </a:r>
            <a:r>
              <a:rPr lang="kk-KZ" sz="1600" dirty="0">
                <a:latin typeface="Times New Roman"/>
                <a:ea typeface="Times New Roman"/>
              </a:rPr>
              <a:t>в подрастающем поколении интереса к нравственному и духовному наследию предков; формирование чувства сопричастности к своей </a:t>
            </a:r>
            <a:r>
              <a:rPr lang="kk-KZ" sz="1600" dirty="0" smtClean="0">
                <a:latin typeface="Times New Roman"/>
                <a:ea typeface="Times New Roman"/>
              </a:rPr>
              <a:t>стране. Познакомить с историей родного края, развивать нравственные основы в детях. Воспитывать любовь </a:t>
            </a:r>
            <a:r>
              <a:rPr lang="kk-KZ" sz="1600" dirty="0">
                <a:latin typeface="Times New Roman"/>
                <a:ea typeface="Times New Roman"/>
              </a:rPr>
              <a:t>и уважение к своему родному краю, традициям, обычаям, родному дому.</a:t>
            </a:r>
            <a:endParaRPr lang="ru-RU" sz="16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600" dirty="0" smtClean="0">
                <a:latin typeface="Times New Roman"/>
                <a:ea typeface="Times New Roman"/>
              </a:rPr>
              <a:t>Сотрудничество </a:t>
            </a:r>
            <a:r>
              <a:rPr lang="kk-KZ" sz="1600" dirty="0">
                <a:latin typeface="Times New Roman"/>
                <a:ea typeface="Times New Roman"/>
              </a:rPr>
              <a:t>ДОУ с семьей.</a:t>
            </a:r>
            <a:endParaRPr lang="ru-RU" sz="16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endParaRPr lang="ru-RU" sz="1600" b="1" dirty="0">
              <a:latin typeface="Times New Roman"/>
              <a:ea typeface="Times New Roman"/>
            </a:endParaRPr>
          </a:p>
          <a:p>
            <a:pPr marL="178435" indent="0">
              <a:spcAft>
                <a:spcPts val="0"/>
              </a:spcAft>
              <a:buNone/>
            </a:pPr>
            <a:r>
              <a:rPr lang="kk-KZ" sz="1600" b="1" dirty="0">
                <a:latin typeface="Times New Roman"/>
                <a:ea typeface="Times New Roman"/>
              </a:rPr>
              <a:t> </a:t>
            </a:r>
            <a:endParaRPr lang="ru-RU" sz="1600" b="1" dirty="0">
              <a:latin typeface="Times New Roman"/>
              <a:ea typeface="Times New Roman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34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73422888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139953" y="90872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Тохсунньу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5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38509528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139952" y="908720"/>
            <a:ext cx="1008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Олунньу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937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853972718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131840" y="1124744"/>
            <a:ext cx="609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ah-RU" dirty="0" smtClean="0"/>
              <a:t>Юля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282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090669977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131840" y="1124744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ah-RU" dirty="0" smtClean="0"/>
              <a:t>Айна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217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980287548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131840" y="1124744"/>
            <a:ext cx="1208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ah-RU" dirty="0" smtClean="0"/>
              <a:t>Сахайаана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49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pPr algn="l"/>
            <a:r>
              <a:rPr lang="ru-RU" sz="16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Принципы </a:t>
            </a: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программы: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640960" cy="5544616"/>
          </a:xfrm>
        </p:spPr>
        <p:txBody>
          <a:bodyPr>
            <a:noAutofit/>
          </a:bodyPr>
          <a:lstStyle/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600" dirty="0">
                <a:latin typeface="Times New Roman"/>
                <a:ea typeface="Times New Roman"/>
              </a:rPr>
              <a:t>Деятельностный подход к развитию ребенка.</a:t>
            </a:r>
            <a:endParaRPr lang="ru-RU" sz="16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600" dirty="0">
                <a:latin typeface="Times New Roman"/>
                <a:ea typeface="Times New Roman"/>
              </a:rPr>
              <a:t>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 (далее - индивидуализация дошкольного образования).</a:t>
            </a:r>
            <a:endParaRPr lang="ru-RU" sz="16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600" dirty="0">
                <a:latin typeface="Times New Roman"/>
                <a:ea typeface="Times New Roman"/>
              </a:rPr>
              <a:t>Содействие и сотрудничество детей и взрослых, признание ребенка полноценным участником (субъектом) образовательных отношений.</a:t>
            </a:r>
            <a:endParaRPr lang="ru-RU" sz="16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600" dirty="0">
                <a:latin typeface="Times New Roman"/>
                <a:ea typeface="Times New Roman"/>
              </a:rPr>
              <a:t>Поддержка инициативы детей в различных видах деятельности.</a:t>
            </a:r>
            <a:endParaRPr lang="ru-RU" sz="16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600" dirty="0">
                <a:latin typeface="Times New Roman"/>
                <a:ea typeface="Times New Roman"/>
              </a:rPr>
              <a:t>Сотрудничество ДОУ с семьей.</a:t>
            </a:r>
            <a:endParaRPr lang="ru-RU" sz="16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600" dirty="0">
                <a:latin typeface="Times New Roman"/>
                <a:ea typeface="Times New Roman"/>
              </a:rPr>
              <a:t>Приобщение детей к социокультурным нормам, традициям семьи, общества и государства.</a:t>
            </a:r>
            <a:endParaRPr lang="ru-RU" sz="16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600" dirty="0">
                <a:latin typeface="Times New Roman"/>
                <a:ea typeface="Times New Roman"/>
              </a:rPr>
              <a:t>Формирование познавательных интересов и познавательных действий ребенка в различных видах деятельности.</a:t>
            </a:r>
            <a:endParaRPr lang="ru-RU" sz="1600" b="1" dirty="0">
              <a:latin typeface="Times New Roman"/>
              <a:ea typeface="Times New Roman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39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pPr marL="521335" algn="l">
              <a:lnSpc>
                <a:spcPct val="150000"/>
              </a:lnSpc>
              <a:spcAft>
                <a:spcPts val="0"/>
              </a:spcAft>
            </a:pPr>
            <a:r>
              <a:rPr lang="kk-KZ" sz="1600" b="1" dirty="0">
                <a:latin typeface="Times New Roman"/>
                <a:ea typeface="Times New Roman"/>
              </a:rPr>
              <a:t>Реализация </a:t>
            </a:r>
            <a:r>
              <a:rPr lang="ru-RU" sz="1600" b="1" dirty="0">
                <a:latin typeface="Times New Roman"/>
                <a:ea typeface="Times New Roman"/>
              </a:rPr>
              <a:t>программы</a:t>
            </a:r>
            <a:r>
              <a:rPr lang="kk-KZ" sz="1600" b="1" dirty="0">
                <a:latin typeface="Times New Roman"/>
                <a:ea typeface="Times New Roman"/>
              </a:rPr>
              <a:t> осуществляется в рамках:</a:t>
            </a:r>
            <a:endParaRPr lang="ru-RU" sz="16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16624"/>
          </a:xfrm>
        </p:spPr>
        <p:txBody>
          <a:bodyPr>
            <a:noAutofit/>
          </a:bodyPr>
          <a:lstStyle/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•проектной деятельности;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•организации взаимодействия с родителями воспитанников;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•организации взаимодействия с социумом;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•смотрах-конкурсах, выставках, фестивалях;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•организации праздников и досугов.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Задачи </a:t>
            </a:r>
            <a:r>
              <a:rPr lang="ru-RU" sz="1400" dirty="0">
                <a:latin typeface="Times New Roman"/>
                <a:ea typeface="Times New Roman"/>
              </a:rPr>
              <a:t>программы</a:t>
            </a:r>
            <a:r>
              <a:rPr lang="kk-KZ" sz="1400" dirty="0">
                <a:latin typeface="Times New Roman"/>
                <a:ea typeface="Times New Roman"/>
              </a:rPr>
              <a:t> интегрируются и решаются через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образовательные области: «Физическое развитие», «Социально-коммуникативное развитие», «Познавательное развитие», «Речевое развитие»,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«Художественно-эстетическое развитие», «Художественное </a:t>
            </a:r>
            <a:r>
              <a:rPr lang="kk-KZ" sz="1400" dirty="0" smtClean="0">
                <a:latin typeface="Times New Roman"/>
                <a:ea typeface="Times New Roman"/>
              </a:rPr>
              <a:t>творчество» и тд</a:t>
            </a:r>
          </a:p>
          <a:p>
            <a:pPr marL="178435" indent="0">
              <a:spcAft>
                <a:spcPts val="0"/>
              </a:spcAft>
              <a:buNone/>
            </a:pPr>
            <a:r>
              <a:rPr lang="kk-KZ" sz="1400" b="1" dirty="0">
                <a:latin typeface="Times New Roman"/>
                <a:ea typeface="Times New Roman"/>
              </a:rPr>
              <a:t> </a:t>
            </a:r>
            <a:r>
              <a:rPr lang="kk-KZ" sz="1400" b="1" dirty="0" smtClean="0">
                <a:latin typeface="Times New Roman"/>
                <a:ea typeface="Times New Roman"/>
              </a:rPr>
              <a:t>         </a:t>
            </a:r>
            <a:r>
              <a:rPr lang="ru-RU" sz="1400" b="1" dirty="0" smtClean="0">
                <a:latin typeface="Times New Roman"/>
                <a:ea typeface="Times New Roman"/>
              </a:rPr>
              <a:t>Организационный </a:t>
            </a:r>
            <a:r>
              <a:rPr lang="ru-RU" sz="1400" b="1" dirty="0">
                <a:latin typeface="Times New Roman"/>
                <a:ea typeface="Times New Roman"/>
              </a:rPr>
              <a:t>раздел</a:t>
            </a: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Кадровое обеспечение программы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Воспитател</a:t>
            </a:r>
            <a:r>
              <a:rPr lang="kk-KZ" sz="1400" i="1" dirty="0">
                <a:latin typeface="Times New Roman"/>
                <a:ea typeface="Times New Roman"/>
              </a:rPr>
              <a:t>ь</a:t>
            </a:r>
            <a:r>
              <a:rPr lang="kk-KZ" sz="1400" dirty="0">
                <a:latin typeface="Times New Roman"/>
                <a:ea typeface="Times New Roman"/>
              </a:rPr>
              <a:t> организует образовательную деятельность в группе, экскурсии, организует предметно пространственную среду в группе, формирует фонд методических, наглядно-иллюстративных материалов. Осуществляет работу с родителями.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 smtClean="0">
                <a:latin typeface="Times New Roman"/>
                <a:ea typeface="Times New Roman"/>
              </a:rPr>
              <a:t>Научно-методическое </a:t>
            </a:r>
            <a:r>
              <a:rPr lang="kk-KZ" sz="1400" dirty="0">
                <a:latin typeface="Times New Roman"/>
                <a:ea typeface="Times New Roman"/>
              </a:rPr>
              <a:t>обеспечение </a:t>
            </a:r>
            <a:r>
              <a:rPr lang="kk-KZ" sz="1400" dirty="0" smtClean="0">
                <a:latin typeface="Times New Roman"/>
                <a:ea typeface="Times New Roman"/>
              </a:rPr>
              <a:t>программы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b="1" i="1" dirty="0">
                <a:latin typeface="Times New Roman"/>
                <a:ea typeface="Times New Roman"/>
              </a:rPr>
              <a:t>Формы работы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Режимные моменты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Совместная деятельность педагога с детьми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Самостоятельная деятельность детей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Совместная деятельность с семьей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endParaRPr lang="ru-RU" sz="1400" b="1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1107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432048"/>
          </a:xfrm>
        </p:spPr>
        <p:txBody>
          <a:bodyPr>
            <a:noAutofit/>
          </a:bodyPr>
          <a:lstStyle/>
          <a:p>
            <a:pPr marL="521335" lvl="0" indent="-342900">
              <a:lnSpc>
                <a:spcPct val="150000"/>
              </a:lnSpc>
              <a:spcBef>
                <a:spcPct val="20000"/>
              </a:spcBef>
            </a:pPr>
            <a:r>
              <a:rPr lang="kk-KZ" sz="1600" b="1" dirty="0" smtClean="0">
                <a:solidFill>
                  <a:prstClr val="black"/>
                </a:solidFill>
                <a:latin typeface="Times New Roman"/>
                <a:ea typeface="Calibri"/>
              </a:rPr>
              <a:t>Ожидаемые </a:t>
            </a:r>
            <a:r>
              <a:rPr lang="kk-KZ" sz="1600" b="1" dirty="0">
                <a:solidFill>
                  <a:prstClr val="black"/>
                </a:solidFill>
                <a:latin typeface="Times New Roman"/>
                <a:ea typeface="Calibri"/>
              </a:rPr>
              <a:t>результаты</a:t>
            </a:r>
            <a:r>
              <a:rPr lang="ru-RU" sz="1600" b="1" dirty="0">
                <a:solidFill>
                  <a:prstClr val="black"/>
                </a:solidFill>
                <a:latin typeface="Times New Roman"/>
                <a:ea typeface="Calibri"/>
              </a:rPr>
              <a:t>:</a:t>
            </a:r>
            <a:endParaRPr lang="ru-RU" sz="1600" b="1" dirty="0">
              <a:solidFill>
                <a:prstClr val="black"/>
              </a:solidFill>
              <a:latin typeface="Times New Roman"/>
              <a:ea typeface="Times New Roman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25000" lnSpcReduction="20000"/>
          </a:bodyPr>
          <a:lstStyle/>
          <a:p>
            <a:pPr marL="178435" lvl="0" indent="0">
              <a:lnSpc>
                <a:spcPct val="120000"/>
              </a:lnSpc>
              <a:buNone/>
            </a:pPr>
            <a:r>
              <a:rPr lang="kk-KZ" sz="5600" b="1" dirty="0" smtClean="0">
                <a:solidFill>
                  <a:prstClr val="black"/>
                </a:solidFill>
                <a:latin typeface="Times New Roman"/>
                <a:ea typeface="Calibri"/>
                <a:cs typeface="+mj-cs"/>
              </a:rPr>
              <a:t>Средняя группа </a:t>
            </a:r>
            <a:endParaRPr lang="kk-KZ" sz="5600" dirty="0">
              <a:solidFill>
                <a:prstClr val="black"/>
              </a:solidFill>
              <a:latin typeface="Times New Roman"/>
              <a:ea typeface="Calibri"/>
            </a:endParaRPr>
          </a:p>
          <a:p>
            <a:pPr marL="521335" lvl="0">
              <a:lnSpc>
                <a:spcPct val="120000"/>
              </a:lnSpc>
            </a:pPr>
            <a:r>
              <a:rPr lang="kk-KZ" sz="5600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r>
              <a:rPr lang="kk-KZ" sz="5600" dirty="0">
                <a:solidFill>
                  <a:prstClr val="black"/>
                </a:solidFill>
                <a:latin typeface="Times New Roman"/>
                <a:ea typeface="Calibri"/>
              </a:rPr>
              <a:t>Приобщение  к якутской национальной культуре различных видов деятельности с использованием разнообразных форм т.как  (хомус, осуохай, тойук, загадки, пословицы, сказки). Умеют водить осуохай, учатся сочинять загадки, сказки.</a:t>
            </a:r>
            <a:endParaRPr lang="ru-RU" sz="56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5600" dirty="0">
                <a:solidFill>
                  <a:prstClr val="black"/>
                </a:solidFill>
                <a:latin typeface="Times New Roman"/>
                <a:ea typeface="Calibri"/>
              </a:rPr>
              <a:t>-Умеют называть свое имя, имена своих родителей и название родного села, улуса, республику в котором живет.</a:t>
            </a:r>
            <a:endParaRPr lang="ru-RU" sz="56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5600" dirty="0">
                <a:solidFill>
                  <a:prstClr val="black"/>
                </a:solidFill>
                <a:latin typeface="Times New Roman"/>
                <a:ea typeface="Calibri"/>
              </a:rPr>
              <a:t>- Знают всех членов семьи - мама, папа, бабушка, дедушка, старшая сестра , младшая сестра, старший брат, младший брат.</a:t>
            </a:r>
            <a:endParaRPr lang="ru-RU" sz="56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5600" dirty="0">
                <a:solidFill>
                  <a:prstClr val="black"/>
                </a:solidFill>
                <a:latin typeface="Times New Roman"/>
                <a:ea typeface="Calibri"/>
              </a:rPr>
              <a:t>- Получают знание, что есть разные  профессии людей. Называет название профессии (шофер, учитель, врач, полиция, воспитатель и тд)</a:t>
            </a:r>
            <a:endParaRPr lang="ru-RU" sz="56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5600" dirty="0">
                <a:solidFill>
                  <a:prstClr val="black"/>
                </a:solidFill>
                <a:latin typeface="Times New Roman"/>
                <a:ea typeface="Calibri"/>
              </a:rPr>
              <a:t>- Дать понятие о разноцветных  цветах радуги т. к. (красный, желтый, зеленый, синий, белый, серый. Коричневый и тд), они их знают и называют. </a:t>
            </a:r>
            <a:endParaRPr lang="ru-RU" sz="56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5600" dirty="0">
                <a:solidFill>
                  <a:prstClr val="black"/>
                </a:solidFill>
                <a:latin typeface="Times New Roman"/>
                <a:ea typeface="Calibri"/>
              </a:rPr>
              <a:t>- Учится замечать сезонные изменения в неживой природе- зима, весна, лето, осень и их последовательность. </a:t>
            </a:r>
            <a:endParaRPr lang="ru-RU" sz="56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5600" dirty="0">
                <a:solidFill>
                  <a:prstClr val="black"/>
                </a:solidFill>
                <a:latin typeface="Times New Roman"/>
                <a:ea typeface="Calibri"/>
              </a:rPr>
              <a:t>- Знают и называют о природных явлениях (луна, солнце, облако, небо), так же умеют различать дождя от снега</a:t>
            </a:r>
            <a:endParaRPr lang="ru-RU" sz="56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5600" dirty="0">
                <a:solidFill>
                  <a:prstClr val="black"/>
                </a:solidFill>
                <a:latin typeface="Times New Roman"/>
                <a:ea typeface="Calibri"/>
              </a:rPr>
              <a:t>- Умеют различать домашних животных от диких животных. Знает какое животное где обитает. Умеет различать животных Якутии.</a:t>
            </a:r>
            <a:endParaRPr lang="ru-RU" sz="56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5600" dirty="0">
                <a:solidFill>
                  <a:prstClr val="black"/>
                </a:solidFill>
                <a:latin typeface="Times New Roman"/>
                <a:ea typeface="Calibri"/>
              </a:rPr>
              <a:t>- Получают знание о таких праздниках как-Ысыах, Новый год, Николин день, самый короткий день, самый длинный день. Знают, что Ысыах, Николин день празднуют летом.</a:t>
            </a:r>
            <a:endParaRPr lang="ru-RU" sz="56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5600" dirty="0">
                <a:solidFill>
                  <a:prstClr val="black"/>
                </a:solidFill>
                <a:latin typeface="Times New Roman"/>
                <a:ea typeface="Calibri"/>
              </a:rPr>
              <a:t>- Быть дружелюбным по отношению друг к другу и понимают, что надо соблюдать эти правила. К другу относится доброжелательно, помогать.</a:t>
            </a:r>
            <a:endParaRPr lang="ru-RU" sz="56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5600" dirty="0">
                <a:solidFill>
                  <a:prstClr val="black"/>
                </a:solidFill>
                <a:latin typeface="Times New Roman"/>
                <a:ea typeface="Calibri"/>
              </a:rPr>
              <a:t>- Понимает, что надо придерживаться здорового образа жизни. И надо беречь свое здоровье.</a:t>
            </a:r>
            <a:endParaRPr lang="ru-RU" sz="56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178435" lvl="0" indent="0">
              <a:lnSpc>
                <a:spcPct val="150000"/>
              </a:lnSpc>
              <a:buNone/>
            </a:pPr>
            <a:r>
              <a:rPr lang="ru-RU" sz="5600" b="1" dirty="0">
                <a:solidFill>
                  <a:prstClr val="black"/>
                </a:solidFill>
                <a:latin typeface="Times New Roman"/>
                <a:ea typeface="Calibri"/>
              </a:rPr>
              <a:t> </a:t>
            </a:r>
            <a:endParaRPr lang="ru-RU" sz="56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6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marL="521335" algn="l">
              <a:lnSpc>
                <a:spcPct val="150000"/>
              </a:lnSpc>
              <a:spcAft>
                <a:spcPts val="0"/>
              </a:spcAft>
            </a:pPr>
            <a:r>
              <a:rPr lang="kk-KZ" sz="1600" b="1" dirty="0">
                <a:latin typeface="Times New Roman"/>
                <a:ea typeface="Calibri"/>
              </a:rPr>
              <a:t>Старшая, подготовительная группа</a:t>
            </a:r>
            <a:r>
              <a:rPr lang="ru-RU" sz="1600" b="1" dirty="0">
                <a:latin typeface="Times New Roman"/>
                <a:ea typeface="Times New Roman"/>
              </a:rPr>
              <a:t/>
            </a:r>
            <a:br>
              <a:rPr lang="ru-RU" sz="1600" b="1" dirty="0">
                <a:latin typeface="Times New Roman"/>
                <a:ea typeface="Times New Roman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Autofit/>
          </a:bodyPr>
          <a:lstStyle/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Calibri"/>
              </a:rPr>
              <a:t>- Приобщение  к якутской национальной культуре различных видов деятельности с использованием разнообразных форм т.как  (хомус, осуохай, тойук, загадки, пословицы, сказки). Умеет водить осуохай, умеет повторять слова осуохай, играть на хомусе, рассказывать сказки, сам сочиняет загадки.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Calibri"/>
              </a:rPr>
              <a:t>-Умеет называть свое имя, имена своих родителей и название родного села, улуса, республику в котором живет. Знает столицы города Якутск, Москва.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Calibri"/>
              </a:rPr>
              <a:t>- Знает всех членов семьи - мама, папа, бабушка, дедушка, старшая сестра , младшая сестра, старший брат, младший брат. Называет всех родственников, кто кем приходится.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Calibri"/>
              </a:rPr>
              <a:t>- Знает и называет  все  профессии людей. 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Calibri"/>
              </a:rPr>
              <a:t>- Умеет различать все цвета р (красный, желтый, зеленый, синий, белый, серый. коричневый, фиолетовый, оранжевый тд), их знает и называет. 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Calibri"/>
              </a:rPr>
              <a:t>- Знает сезонные изменения в неживой природе - зима, весна, лето, осень и называет  их последовательность. 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Calibri"/>
              </a:rPr>
              <a:t>- Знает и называет  природные явления (луна, солнце, облако, небо), так же умеет различать осадки- снег, дождь, ливень, град.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Calibri"/>
              </a:rPr>
              <a:t>- Умеет различать домашних животных от диких животных, животных которые обитают в жарких странах и северных.  Знает какое животное где обитает. Называет обитающих  животных Якутии и птиц, чем питаются, где живут. 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Calibri"/>
              </a:rPr>
              <a:t>- Получают знание о таких праздниках как-Ысыах, Новый год, Николин день, самый короткий день, самый длинный день. Знают, что Ысыах и  Николин день празднуют летом. Узнает об обычаях предков, что можно, что нельзя делать.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Calibri"/>
              </a:rPr>
              <a:t>- Быть дружелюбным по отношению друг к другу и понимают, что надо соблюдать эти правила. К другу относится доброжелательно, помогать.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Calibri"/>
              </a:rPr>
              <a:t>- Понимает, что надо придерживаться здорового образа жизни. И надо беречь свое здоровье.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Calibri"/>
              </a:rPr>
              <a:t>- Желание познавать обо всем усиливается.</a:t>
            </a:r>
            <a:endParaRPr lang="ru-RU" sz="1400" b="1" dirty="0">
              <a:latin typeface="Times New Roman"/>
              <a:ea typeface="Times New Roman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87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pPr marL="521335" algn="l">
              <a:lnSpc>
                <a:spcPct val="150000"/>
              </a:lnSpc>
              <a:spcAft>
                <a:spcPts val="0"/>
              </a:spcAft>
            </a:pPr>
            <a:r>
              <a:rPr lang="kk-KZ" sz="14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Формы организации детей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Autofit/>
          </a:bodyPr>
          <a:lstStyle/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Индивидуальные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Подгрупповые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Групповые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Дидактические игры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Продуктивная деятельность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Проблемные ситуации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Игровые упражнения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Рассматривание произведений искусства, репродукций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Создание коллекций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Игры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Ситуативные разговоры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Продуктивная деятельность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Проектная деятельность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 smtClean="0">
                <a:latin typeface="Times New Roman"/>
                <a:ea typeface="Times New Roman"/>
              </a:rPr>
              <a:t>Игры</a:t>
            </a:r>
            <a:endParaRPr lang="ru-RU" sz="1400" b="1" dirty="0" smtClean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 smtClean="0">
                <a:latin typeface="Times New Roman"/>
                <a:ea typeface="Times New Roman"/>
              </a:rPr>
              <a:t>Рассматривание </a:t>
            </a:r>
            <a:r>
              <a:rPr lang="kk-KZ" sz="1400" dirty="0">
                <a:latin typeface="Times New Roman"/>
                <a:ea typeface="Times New Roman"/>
              </a:rPr>
              <a:t>альбомов, книг, фотографий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Акции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 smtClean="0">
                <a:latin typeface="Times New Roman"/>
                <a:ea typeface="Times New Roman"/>
              </a:rPr>
              <a:t>Экскурсии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Прогулки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Создание семейных альбомов</a:t>
            </a:r>
            <a:endParaRPr lang="ru-RU" sz="1400" b="1" dirty="0">
              <a:latin typeface="Times New Roman"/>
              <a:ea typeface="Times New Roman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ясли\Desktop\фото по темам\20211126_1016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7096" y="877780"/>
            <a:ext cx="1200668" cy="124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ясли\Desktop\фото по темам\20211126_1015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696" y="692696"/>
            <a:ext cx="1224136" cy="1425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ясли\Desktop\ф\20211126_1041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062866" y="2537984"/>
            <a:ext cx="1369128" cy="1134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ясли\Desktop\ф\20211021_10092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039" y="2639447"/>
            <a:ext cx="1392569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71"/>
          <a:stretch/>
        </p:blipFill>
        <p:spPr bwMode="auto">
          <a:xfrm>
            <a:off x="5861117" y="4509120"/>
            <a:ext cx="2571958" cy="165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144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80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Autofit/>
          </a:bodyPr>
          <a:lstStyle/>
          <a:p>
            <a:pPr marL="178435" lvl="0" algn="l">
              <a:lnSpc>
                <a:spcPct val="150000"/>
              </a:lnSpc>
              <a:spcBef>
                <a:spcPct val="20000"/>
              </a:spcBef>
            </a:pPr>
            <a:r>
              <a:rPr lang="kk-KZ" sz="16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Программа рассчитана на один год работы с детьми </a:t>
            </a:r>
            <a:r>
              <a:rPr lang="ru-RU" sz="16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разновозрастной группы</a:t>
            </a:r>
            <a:r>
              <a:rPr lang="ru-RU" sz="1600" b="1" dirty="0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.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Autofit/>
          </a:bodyPr>
          <a:lstStyle/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Times New Roman"/>
              </a:rPr>
              <a:t>Мероприятия </a:t>
            </a:r>
            <a:r>
              <a:rPr lang="ru-RU" sz="1400" dirty="0">
                <a:latin typeface="Times New Roman"/>
                <a:ea typeface="Times New Roman"/>
              </a:rPr>
              <a:t>проводятся ежедневно. </a:t>
            </a:r>
            <a:r>
              <a:rPr lang="kk-KZ" sz="1400" dirty="0">
                <a:latin typeface="Times New Roman"/>
                <a:ea typeface="Times New Roman"/>
              </a:rPr>
              <a:t>Данные формы НОД реализуются также в режимных моментах: совместная деятельность педагога и детей, самостоятельная деятельность детей, совместная деятельность с семьей.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 smtClean="0">
                <a:latin typeface="Times New Roman"/>
                <a:ea typeface="Times New Roman"/>
              </a:rPr>
              <a:t>Расписание </a:t>
            </a:r>
            <a:r>
              <a:rPr lang="kk-KZ" sz="1400" dirty="0">
                <a:latin typeface="Times New Roman"/>
                <a:ea typeface="Times New Roman"/>
              </a:rPr>
              <a:t>непосредственно-образовательной </a:t>
            </a:r>
            <a:r>
              <a:rPr lang="kk-KZ" sz="1400" dirty="0" smtClean="0">
                <a:latin typeface="Times New Roman"/>
                <a:ea typeface="Times New Roman"/>
              </a:rPr>
              <a:t>деятельности</a:t>
            </a:r>
          </a:p>
          <a:p>
            <a:pPr marL="178435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kk-KZ" sz="1400" b="1" dirty="0" smtClean="0">
                <a:latin typeface="Times New Roman"/>
                <a:ea typeface="Times New Roman"/>
              </a:rPr>
              <a:t>        Формы </a:t>
            </a:r>
            <a:r>
              <a:rPr lang="kk-KZ" sz="1400" b="1" dirty="0">
                <a:latin typeface="Times New Roman"/>
                <a:ea typeface="Times New Roman"/>
              </a:rPr>
              <a:t>работы</a:t>
            </a:r>
            <a:r>
              <a:rPr lang="ru-RU" sz="1400" b="1" dirty="0">
                <a:latin typeface="Times New Roman"/>
                <a:ea typeface="Times New Roman"/>
              </a:rPr>
              <a:t>: </a:t>
            </a: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Совместная деятельность с детьми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Беседа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Ситуативный разговор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Дид/игра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Сюжетно – ролевая игра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Продуктивная деятельность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Прогулка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Экскурсия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Чтение художественной литературы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</a:rPr>
              <a:t>Подвижные игры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endParaRPr lang="ru-RU" sz="1400" b="1" dirty="0">
              <a:effectLst/>
              <a:latin typeface="Times New Roman"/>
              <a:ea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22"/>
          <a:stretch/>
        </p:blipFill>
        <p:spPr bwMode="auto">
          <a:xfrm>
            <a:off x="7308932" y="1397103"/>
            <a:ext cx="1648045" cy="131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20000" r="3939"/>
          <a:stretch/>
        </p:blipFill>
        <p:spPr bwMode="auto">
          <a:xfrm>
            <a:off x="4572000" y="2852936"/>
            <a:ext cx="1974046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94" b="15059"/>
          <a:stretch/>
        </p:blipFill>
        <p:spPr bwMode="auto">
          <a:xfrm>
            <a:off x="5661815" y="1540418"/>
            <a:ext cx="1440160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ясли\Desktop\фото по темам\20220222_16213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263218"/>
            <a:ext cx="2745999" cy="204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5" y="2946522"/>
            <a:ext cx="1985371" cy="1202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185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854</TotalTime>
  <Words>3491</Words>
  <Application>Microsoft Office PowerPoint</Application>
  <PresentationFormat>Экран (4:3)</PresentationFormat>
  <Paragraphs>675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Муниципальное бюджетное дошкольное образовательное учреждение – Детский сад «Кырачаан»</vt:lpstr>
      <vt:lpstr>Пояснительная записка</vt:lpstr>
      <vt:lpstr>    Цель программы: </vt:lpstr>
      <vt:lpstr>       Принципы программы: </vt:lpstr>
      <vt:lpstr>Реализация программы осуществляется в рамках:</vt:lpstr>
      <vt:lpstr>Ожидаемые результаты:</vt:lpstr>
      <vt:lpstr>Старшая, подготовительная группа </vt:lpstr>
      <vt:lpstr>Формы организации детей</vt:lpstr>
      <vt:lpstr>Программа рассчитана на один год работы с детьми разновозрастной группы.</vt:lpstr>
      <vt:lpstr>Организация развивающей предметно-пространственной среды</vt:lpstr>
      <vt:lpstr>Содержание направлений  </vt:lpstr>
      <vt:lpstr>Познавательное развитие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Үөрэх дьылын устата бэриллэр өйдөбүллэрэ </vt:lpstr>
      <vt:lpstr>«Ким буолуохха?” профессиялары кытта билсиһии</vt:lpstr>
      <vt:lpstr>Билии көрүү аартыга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ясли</dc:creator>
  <cp:lastModifiedBy>ясли</cp:lastModifiedBy>
  <cp:revision>46</cp:revision>
  <dcterms:created xsi:type="dcterms:W3CDTF">2022-02-22T05:07:29Z</dcterms:created>
  <dcterms:modified xsi:type="dcterms:W3CDTF">2022-02-27T01:48:34Z</dcterms:modified>
</cp:coreProperties>
</file>