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732" r:id="rId5"/>
  </p:sldMasterIdLst>
  <p:handoutMasterIdLst>
    <p:handoutMasterId r:id="rId25"/>
  </p:handoutMasterIdLst>
  <p:sldIdLst>
    <p:sldId id="289" r:id="rId6"/>
    <p:sldId id="323" r:id="rId7"/>
    <p:sldId id="338" r:id="rId8"/>
    <p:sldId id="339" r:id="rId9"/>
    <p:sldId id="344" r:id="rId10"/>
    <p:sldId id="340" r:id="rId11"/>
    <p:sldId id="341" r:id="rId12"/>
    <p:sldId id="342" r:id="rId13"/>
    <p:sldId id="343" r:id="rId14"/>
    <p:sldId id="288" r:id="rId15"/>
    <p:sldId id="324" r:id="rId16"/>
    <p:sldId id="316" r:id="rId17"/>
    <p:sldId id="313" r:id="rId18"/>
    <p:sldId id="310" r:id="rId19"/>
    <p:sldId id="318" r:id="rId20"/>
    <p:sldId id="334" r:id="rId21"/>
    <p:sldId id="335" r:id="rId22"/>
    <p:sldId id="337" r:id="rId23"/>
    <p:sldId id="319" r:id="rId24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51250D8-9E47-4BD2-865E-2D1863A5FE9B}">
          <p14:sldIdLst>
            <p14:sldId id="289"/>
            <p14:sldId id="323"/>
            <p14:sldId id="338"/>
            <p14:sldId id="339"/>
            <p14:sldId id="344"/>
            <p14:sldId id="340"/>
            <p14:sldId id="341"/>
            <p14:sldId id="342"/>
            <p14:sldId id="343"/>
            <p14:sldId id="288"/>
            <p14:sldId id="324"/>
            <p14:sldId id="316"/>
            <p14:sldId id="313"/>
            <p14:sldId id="310"/>
            <p14:sldId id="318"/>
            <p14:sldId id="334"/>
            <p14:sldId id="335"/>
            <p14:sldId id="337"/>
            <p14:sldId id="31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660066"/>
    <a:srgbClr val="FEF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08" autoAdjust="0"/>
    <p:restoredTop sz="94671" autoAdjust="0"/>
  </p:normalViewPr>
  <p:slideViewPr>
    <p:cSldViewPr>
      <p:cViewPr>
        <p:scale>
          <a:sx n="73" d="100"/>
          <a:sy n="73" d="100"/>
        </p:scale>
        <p:origin x="-139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C5E8A-D1CD-4A26-A702-7AA8519401D9}" type="doc">
      <dgm:prSet loTypeId="urn:microsoft.com/office/officeart/2005/8/layout/radial1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C64FF98-8327-45EB-A809-AB60EF910EE1}">
      <dgm:prSet phldrT="[Текст]" custT="1"/>
      <dgm:spPr/>
      <dgm:t>
        <a:bodyPr/>
        <a:lstStyle/>
        <a:p>
          <a:r>
            <a:rPr lang="ru-RU" sz="2600" dirty="0" smtClean="0">
              <a:latin typeface="Arial" panose="020B0604020202020204" pitchFamily="34" charset="0"/>
              <a:cs typeface="Arial" panose="020B0604020202020204" pitchFamily="34" charset="0"/>
            </a:rPr>
            <a:t>Формы работы с родителями</a:t>
          </a:r>
          <a:endParaRPr lang="ru-RU" sz="2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461D04-58CE-4506-B078-428751353792}" type="parTrans" cxnId="{95796C46-A065-4F17-B2A7-F44F56685C5D}">
      <dgm:prSet/>
      <dgm:spPr/>
      <dgm:t>
        <a:bodyPr/>
        <a:lstStyle/>
        <a:p>
          <a:endParaRPr lang="ru-RU"/>
        </a:p>
      </dgm:t>
    </dgm:pt>
    <dgm:pt modelId="{4E6039E4-8604-4ACA-A460-315A16959DF2}" type="sibTrans" cxnId="{95796C46-A065-4F17-B2A7-F44F56685C5D}">
      <dgm:prSet/>
      <dgm:spPr/>
      <dgm:t>
        <a:bodyPr/>
        <a:lstStyle/>
        <a:p>
          <a:endParaRPr lang="ru-RU"/>
        </a:p>
      </dgm:t>
    </dgm:pt>
    <dgm:pt modelId="{B40BC90D-AACA-4BA0-9AF6-D99B8EBD58BE}">
      <dgm:prSet phldrT="[Текст]" custT="1"/>
      <dgm:spPr/>
      <dgm:t>
        <a:bodyPr/>
        <a:lstStyle/>
        <a:p>
          <a:r>
            <a:rPr lang="ru-RU" sz="1400" dirty="0" smtClean="0"/>
            <a:t>Презентации</a:t>
          </a:r>
          <a:endParaRPr lang="ru-RU" sz="1400" dirty="0"/>
        </a:p>
      </dgm:t>
    </dgm:pt>
    <dgm:pt modelId="{B63CDFE0-795D-434A-9256-2466AB149F93}" type="parTrans" cxnId="{D045DAE6-7835-48BA-807F-F3C6D8260B44}">
      <dgm:prSet/>
      <dgm:spPr/>
      <dgm:t>
        <a:bodyPr/>
        <a:lstStyle/>
        <a:p>
          <a:endParaRPr lang="ru-RU"/>
        </a:p>
      </dgm:t>
    </dgm:pt>
    <dgm:pt modelId="{33A725AB-26F0-47EE-868C-D704E2721AE7}" type="sibTrans" cxnId="{D045DAE6-7835-48BA-807F-F3C6D8260B44}">
      <dgm:prSet/>
      <dgm:spPr/>
      <dgm:t>
        <a:bodyPr/>
        <a:lstStyle/>
        <a:p>
          <a:endParaRPr lang="ru-RU"/>
        </a:p>
      </dgm:t>
    </dgm:pt>
    <dgm:pt modelId="{838D740A-A51B-4646-89C8-1F0114828E1F}">
      <dgm:prSet phldrT="[Текст]" custT="1"/>
      <dgm:spPr/>
      <dgm:t>
        <a:bodyPr/>
        <a:lstStyle/>
        <a:p>
          <a:r>
            <a:rPr lang="ru-RU" sz="1400" dirty="0" smtClean="0"/>
            <a:t>Круглые столы</a:t>
          </a:r>
          <a:endParaRPr lang="ru-RU" sz="1400" dirty="0"/>
        </a:p>
      </dgm:t>
    </dgm:pt>
    <dgm:pt modelId="{319C9E55-1871-450C-B9C6-10DACFE66C8A}" type="parTrans" cxnId="{6ADFF01B-5F4F-4EB0-8D7B-0AD04B70F3F1}">
      <dgm:prSet/>
      <dgm:spPr/>
      <dgm:t>
        <a:bodyPr/>
        <a:lstStyle/>
        <a:p>
          <a:endParaRPr lang="ru-RU"/>
        </a:p>
      </dgm:t>
    </dgm:pt>
    <dgm:pt modelId="{C1BDC2D8-3C57-47F7-8F8C-AE1C40537F41}" type="sibTrans" cxnId="{6ADFF01B-5F4F-4EB0-8D7B-0AD04B70F3F1}">
      <dgm:prSet/>
      <dgm:spPr/>
      <dgm:t>
        <a:bodyPr/>
        <a:lstStyle/>
        <a:p>
          <a:endParaRPr lang="ru-RU"/>
        </a:p>
      </dgm:t>
    </dgm:pt>
    <dgm:pt modelId="{88D9A9B6-4D71-4182-8080-112D1432E666}">
      <dgm:prSet phldrT="[Текст]" custT="1"/>
      <dgm:spPr/>
      <dgm:t>
        <a:bodyPr/>
        <a:lstStyle/>
        <a:p>
          <a:r>
            <a:rPr lang="ru-RU" sz="1400" dirty="0" smtClean="0"/>
            <a:t>Показ открытых занятий</a:t>
          </a:r>
          <a:endParaRPr lang="ru-RU" sz="1400" dirty="0"/>
        </a:p>
      </dgm:t>
    </dgm:pt>
    <dgm:pt modelId="{CE1B579B-214D-4234-8FE0-646E526990A3}" type="parTrans" cxnId="{910FA0B0-AF98-415F-8480-84480522AD82}">
      <dgm:prSet/>
      <dgm:spPr/>
      <dgm:t>
        <a:bodyPr/>
        <a:lstStyle/>
        <a:p>
          <a:endParaRPr lang="ru-RU"/>
        </a:p>
      </dgm:t>
    </dgm:pt>
    <dgm:pt modelId="{CB8BEF48-64F1-4DFE-A05C-F7FDD97C0CE3}" type="sibTrans" cxnId="{910FA0B0-AF98-415F-8480-84480522AD82}">
      <dgm:prSet/>
      <dgm:spPr/>
      <dgm:t>
        <a:bodyPr/>
        <a:lstStyle/>
        <a:p>
          <a:endParaRPr lang="ru-RU"/>
        </a:p>
      </dgm:t>
    </dgm:pt>
    <dgm:pt modelId="{6DD724DA-B606-4D3E-8937-CAB3A62B5980}">
      <dgm:prSet phldrT="[Текст]" custT="1"/>
      <dgm:spPr/>
      <dgm:t>
        <a:bodyPr/>
        <a:lstStyle/>
        <a:p>
          <a:r>
            <a:rPr lang="ru-RU" sz="1400" dirty="0" smtClean="0"/>
            <a:t>Наглядная информация</a:t>
          </a:r>
          <a:endParaRPr lang="ru-RU" sz="1400" dirty="0"/>
        </a:p>
      </dgm:t>
    </dgm:pt>
    <dgm:pt modelId="{CAB9E92D-90AA-4064-818B-74F18D8DDF7E}" type="parTrans" cxnId="{56A17F39-A944-47A6-9E46-B2D6481EABA9}">
      <dgm:prSet/>
      <dgm:spPr/>
      <dgm:t>
        <a:bodyPr/>
        <a:lstStyle/>
        <a:p>
          <a:endParaRPr lang="ru-RU"/>
        </a:p>
      </dgm:t>
    </dgm:pt>
    <dgm:pt modelId="{BB00885E-14D1-4AE9-8878-D45BB1BDCDE6}" type="sibTrans" cxnId="{56A17F39-A944-47A6-9E46-B2D6481EABA9}">
      <dgm:prSet/>
      <dgm:spPr/>
      <dgm:t>
        <a:bodyPr/>
        <a:lstStyle/>
        <a:p>
          <a:endParaRPr lang="ru-RU"/>
        </a:p>
      </dgm:t>
    </dgm:pt>
    <dgm:pt modelId="{FA9E3F88-F725-4BF9-9D5E-80C082D7EB05}">
      <dgm:prSet phldrT="[Текст]" custT="1"/>
      <dgm:spPr/>
      <dgm:t>
        <a:bodyPr/>
        <a:lstStyle/>
        <a:p>
          <a:r>
            <a:rPr lang="ru-RU" sz="1400" dirty="0" smtClean="0"/>
            <a:t>Родительские собрания</a:t>
          </a:r>
          <a:endParaRPr lang="ru-RU" sz="1400" dirty="0"/>
        </a:p>
      </dgm:t>
    </dgm:pt>
    <dgm:pt modelId="{8F4D36BF-4E57-40B8-87CA-FC4DBD53FCFB}" type="parTrans" cxnId="{A36F19C5-BD25-4904-918D-DD638586BFAB}">
      <dgm:prSet/>
      <dgm:spPr/>
      <dgm:t>
        <a:bodyPr/>
        <a:lstStyle/>
        <a:p>
          <a:endParaRPr lang="ru-RU"/>
        </a:p>
      </dgm:t>
    </dgm:pt>
    <dgm:pt modelId="{FD748F05-8621-4F52-A581-9539C3A753D4}" type="sibTrans" cxnId="{A36F19C5-BD25-4904-918D-DD638586BFAB}">
      <dgm:prSet/>
      <dgm:spPr/>
      <dgm:t>
        <a:bodyPr/>
        <a:lstStyle/>
        <a:p>
          <a:endParaRPr lang="ru-RU"/>
        </a:p>
      </dgm:t>
    </dgm:pt>
    <dgm:pt modelId="{D27DB40C-8A9F-4646-95C6-D6E13B281A8F}">
      <dgm:prSet phldrT="[Текст]"/>
      <dgm:spPr/>
      <dgm:t>
        <a:bodyPr/>
        <a:lstStyle/>
        <a:p>
          <a:endParaRPr lang="ru-RU" dirty="0"/>
        </a:p>
      </dgm:t>
    </dgm:pt>
    <dgm:pt modelId="{F2B2B78E-823C-463B-9FF8-60B62CFFAEB4}" type="parTrans" cxnId="{13A1D3EC-BEE8-42BA-9A99-2908AE23A7DA}">
      <dgm:prSet/>
      <dgm:spPr/>
      <dgm:t>
        <a:bodyPr/>
        <a:lstStyle/>
        <a:p>
          <a:endParaRPr lang="ru-RU"/>
        </a:p>
      </dgm:t>
    </dgm:pt>
    <dgm:pt modelId="{D80561DD-7191-4695-9963-4882350E0C91}" type="sibTrans" cxnId="{13A1D3EC-BEE8-42BA-9A99-2908AE23A7DA}">
      <dgm:prSet/>
      <dgm:spPr/>
      <dgm:t>
        <a:bodyPr/>
        <a:lstStyle/>
        <a:p>
          <a:endParaRPr lang="ru-RU"/>
        </a:p>
      </dgm:t>
    </dgm:pt>
    <dgm:pt modelId="{ED4CC6AF-1043-465D-8B0B-131E1444F5DB}">
      <dgm:prSet phldrT="[Текст]" custT="1"/>
      <dgm:spPr/>
      <dgm:t>
        <a:bodyPr/>
        <a:lstStyle/>
        <a:p>
          <a:r>
            <a:rPr lang="ru-RU" sz="1400" dirty="0" smtClean="0"/>
            <a:t>Совместные праздники и досуги</a:t>
          </a:r>
          <a:endParaRPr lang="ru-RU" sz="1400" dirty="0"/>
        </a:p>
      </dgm:t>
    </dgm:pt>
    <dgm:pt modelId="{D04EC4B4-FBE3-453C-8507-87894EB77653}" type="parTrans" cxnId="{8A2A3A4B-6506-40EC-91B7-A5CFC3FFA319}">
      <dgm:prSet/>
      <dgm:spPr/>
      <dgm:t>
        <a:bodyPr/>
        <a:lstStyle/>
        <a:p>
          <a:endParaRPr lang="ru-RU"/>
        </a:p>
      </dgm:t>
    </dgm:pt>
    <dgm:pt modelId="{9ADF3394-A6F4-4C94-9803-5D6B7258D672}" type="sibTrans" cxnId="{8A2A3A4B-6506-40EC-91B7-A5CFC3FFA319}">
      <dgm:prSet/>
      <dgm:spPr/>
      <dgm:t>
        <a:bodyPr/>
        <a:lstStyle/>
        <a:p>
          <a:endParaRPr lang="ru-RU"/>
        </a:p>
      </dgm:t>
    </dgm:pt>
    <dgm:pt modelId="{8EF45565-B45D-411A-BDBE-B9D18A40967E}">
      <dgm:prSet phldrT="[Текст]" custT="1"/>
      <dgm:spPr/>
      <dgm:t>
        <a:bodyPr/>
        <a:lstStyle/>
        <a:p>
          <a:r>
            <a:rPr lang="ru-RU" sz="1400" dirty="0" smtClean="0"/>
            <a:t>Беседы</a:t>
          </a:r>
          <a:endParaRPr lang="ru-RU" sz="1400" dirty="0"/>
        </a:p>
      </dgm:t>
    </dgm:pt>
    <dgm:pt modelId="{AB1BC919-0065-455D-905C-2E70D9E78CFA}" type="parTrans" cxnId="{2A726909-C3E0-49AF-93D1-D49B761220DA}">
      <dgm:prSet/>
      <dgm:spPr/>
      <dgm:t>
        <a:bodyPr/>
        <a:lstStyle/>
        <a:p>
          <a:endParaRPr lang="ru-RU"/>
        </a:p>
      </dgm:t>
    </dgm:pt>
    <dgm:pt modelId="{6D04AAB4-35ED-47D6-A673-127D88747BCA}" type="sibTrans" cxnId="{2A726909-C3E0-49AF-93D1-D49B761220DA}">
      <dgm:prSet/>
      <dgm:spPr/>
      <dgm:t>
        <a:bodyPr/>
        <a:lstStyle/>
        <a:p>
          <a:endParaRPr lang="ru-RU"/>
        </a:p>
      </dgm:t>
    </dgm:pt>
    <dgm:pt modelId="{161A0B36-1014-4413-8B03-E007A7DB284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dirty="0" smtClean="0"/>
            <a:t>Консультации</a:t>
          </a:r>
        </a:p>
      </dgm:t>
    </dgm:pt>
    <dgm:pt modelId="{2166688E-3AAD-4045-8D44-EC8262FC0CC4}" type="parTrans" cxnId="{B32A5DAC-1D2C-4D9A-99A4-88FD22A0FE11}">
      <dgm:prSet/>
      <dgm:spPr/>
      <dgm:t>
        <a:bodyPr/>
        <a:lstStyle/>
        <a:p>
          <a:endParaRPr lang="ru-RU"/>
        </a:p>
      </dgm:t>
    </dgm:pt>
    <dgm:pt modelId="{7B883C53-B520-4FAC-B09A-62BC5E1408DA}" type="sibTrans" cxnId="{B32A5DAC-1D2C-4D9A-99A4-88FD22A0FE11}">
      <dgm:prSet/>
      <dgm:spPr/>
      <dgm:t>
        <a:bodyPr/>
        <a:lstStyle/>
        <a:p>
          <a:endParaRPr lang="ru-RU"/>
        </a:p>
      </dgm:t>
    </dgm:pt>
    <dgm:pt modelId="{2918AF82-D191-410A-8449-BB30E06BF9B0}">
      <dgm:prSet phldrT="[Текст]" custT="1"/>
      <dgm:spPr/>
      <dgm:t>
        <a:bodyPr/>
        <a:lstStyle/>
        <a:p>
          <a:r>
            <a:rPr lang="ru-RU" sz="1400" dirty="0" smtClean="0"/>
            <a:t>Дни открытых дверей</a:t>
          </a:r>
          <a:endParaRPr lang="ru-RU" sz="1400" dirty="0"/>
        </a:p>
      </dgm:t>
    </dgm:pt>
    <dgm:pt modelId="{1DE12FBD-855F-4F90-8207-42B68CF139A1}" type="parTrans" cxnId="{9C937AC7-0591-451B-80A3-AB77031343A9}">
      <dgm:prSet/>
      <dgm:spPr/>
      <dgm:t>
        <a:bodyPr/>
        <a:lstStyle/>
        <a:p>
          <a:endParaRPr lang="ru-RU"/>
        </a:p>
      </dgm:t>
    </dgm:pt>
    <dgm:pt modelId="{F037F754-741E-40DB-876E-322BD6132EF1}" type="sibTrans" cxnId="{9C937AC7-0591-451B-80A3-AB77031343A9}">
      <dgm:prSet/>
      <dgm:spPr/>
      <dgm:t>
        <a:bodyPr/>
        <a:lstStyle/>
        <a:p>
          <a:endParaRPr lang="ru-RU"/>
        </a:p>
      </dgm:t>
    </dgm:pt>
    <dgm:pt modelId="{6F76D7A6-44C9-4703-950A-FBDD1A2286F3}" type="pres">
      <dgm:prSet presAssocID="{625C5E8A-D1CD-4A26-A702-7AA8519401D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E88A7D-29C0-4B88-AC5A-6DC42EBD44ED}" type="pres">
      <dgm:prSet presAssocID="{5C64FF98-8327-45EB-A809-AB60EF910EE1}" presName="centerShape" presStyleLbl="node0" presStyleIdx="0" presStyleCnt="1" custScaleX="201090" custScaleY="206365"/>
      <dgm:spPr/>
      <dgm:t>
        <a:bodyPr/>
        <a:lstStyle/>
        <a:p>
          <a:endParaRPr lang="ru-RU"/>
        </a:p>
      </dgm:t>
    </dgm:pt>
    <dgm:pt modelId="{2FD7D016-66AD-4C81-AE11-CB294C39ED5F}" type="pres">
      <dgm:prSet presAssocID="{B63CDFE0-795D-434A-9256-2466AB149F93}" presName="Name9" presStyleLbl="parChTrans1D2" presStyleIdx="0" presStyleCnt="9"/>
      <dgm:spPr/>
      <dgm:t>
        <a:bodyPr/>
        <a:lstStyle/>
        <a:p>
          <a:endParaRPr lang="ru-RU"/>
        </a:p>
      </dgm:t>
    </dgm:pt>
    <dgm:pt modelId="{BFD99E95-0BB8-41B2-84C5-7BB1ABAD9AD4}" type="pres">
      <dgm:prSet presAssocID="{B63CDFE0-795D-434A-9256-2466AB149F93}" presName="connTx" presStyleLbl="parChTrans1D2" presStyleIdx="0" presStyleCnt="9"/>
      <dgm:spPr/>
      <dgm:t>
        <a:bodyPr/>
        <a:lstStyle/>
        <a:p>
          <a:endParaRPr lang="ru-RU"/>
        </a:p>
      </dgm:t>
    </dgm:pt>
    <dgm:pt modelId="{4F0FFBC2-959F-4CFB-BA52-B685F6B91138}" type="pres">
      <dgm:prSet presAssocID="{B40BC90D-AACA-4BA0-9AF6-D99B8EBD58BE}" presName="node" presStyleLbl="node1" presStyleIdx="0" presStyleCnt="9" custScaleX="107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9414A4-DDC0-4B95-92ED-6534EBE3AA40}" type="pres">
      <dgm:prSet presAssocID="{319C9E55-1871-450C-B9C6-10DACFE66C8A}" presName="Name9" presStyleLbl="parChTrans1D2" presStyleIdx="1" presStyleCnt="9"/>
      <dgm:spPr/>
      <dgm:t>
        <a:bodyPr/>
        <a:lstStyle/>
        <a:p>
          <a:endParaRPr lang="ru-RU"/>
        </a:p>
      </dgm:t>
    </dgm:pt>
    <dgm:pt modelId="{F9784A30-1F85-45C1-9A2C-5F72D0DD63B5}" type="pres">
      <dgm:prSet presAssocID="{319C9E55-1871-450C-B9C6-10DACFE66C8A}" presName="connTx" presStyleLbl="parChTrans1D2" presStyleIdx="1" presStyleCnt="9"/>
      <dgm:spPr/>
      <dgm:t>
        <a:bodyPr/>
        <a:lstStyle/>
        <a:p>
          <a:endParaRPr lang="ru-RU"/>
        </a:p>
      </dgm:t>
    </dgm:pt>
    <dgm:pt modelId="{B631150E-D850-4065-B3D2-0FC063FF2851}" type="pres">
      <dgm:prSet presAssocID="{838D740A-A51B-4646-89C8-1F0114828E1F}" presName="node" presStyleLbl="node1" presStyleIdx="1" presStyleCnt="9" custScaleX="107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C3483-711D-4D85-9627-EE12747A7900}" type="pres">
      <dgm:prSet presAssocID="{CE1B579B-214D-4234-8FE0-646E526990A3}" presName="Name9" presStyleLbl="parChTrans1D2" presStyleIdx="2" presStyleCnt="9"/>
      <dgm:spPr/>
      <dgm:t>
        <a:bodyPr/>
        <a:lstStyle/>
        <a:p>
          <a:endParaRPr lang="ru-RU"/>
        </a:p>
      </dgm:t>
    </dgm:pt>
    <dgm:pt modelId="{A1EF9F4D-7E13-49DA-98CC-69DF0D462923}" type="pres">
      <dgm:prSet presAssocID="{CE1B579B-214D-4234-8FE0-646E526990A3}" presName="connTx" presStyleLbl="parChTrans1D2" presStyleIdx="2" presStyleCnt="9"/>
      <dgm:spPr/>
      <dgm:t>
        <a:bodyPr/>
        <a:lstStyle/>
        <a:p>
          <a:endParaRPr lang="ru-RU"/>
        </a:p>
      </dgm:t>
    </dgm:pt>
    <dgm:pt modelId="{FF8C3360-2FAF-4ADB-A207-D4A5AEA4EB1A}" type="pres">
      <dgm:prSet presAssocID="{88D9A9B6-4D71-4182-8080-112D1432E66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95BFF-4A08-493D-A4D8-F63CDAECA42E}" type="pres">
      <dgm:prSet presAssocID="{CAB9E92D-90AA-4064-818B-74F18D8DDF7E}" presName="Name9" presStyleLbl="parChTrans1D2" presStyleIdx="3" presStyleCnt="9"/>
      <dgm:spPr/>
      <dgm:t>
        <a:bodyPr/>
        <a:lstStyle/>
        <a:p>
          <a:endParaRPr lang="ru-RU"/>
        </a:p>
      </dgm:t>
    </dgm:pt>
    <dgm:pt modelId="{C5D0AE5A-E1F2-417C-B768-22C26540024F}" type="pres">
      <dgm:prSet presAssocID="{CAB9E92D-90AA-4064-818B-74F18D8DDF7E}" presName="connTx" presStyleLbl="parChTrans1D2" presStyleIdx="3" presStyleCnt="9"/>
      <dgm:spPr/>
      <dgm:t>
        <a:bodyPr/>
        <a:lstStyle/>
        <a:p>
          <a:endParaRPr lang="ru-RU"/>
        </a:p>
      </dgm:t>
    </dgm:pt>
    <dgm:pt modelId="{6C621138-6B64-425F-B756-F6ED5B3E46C7}" type="pres">
      <dgm:prSet presAssocID="{6DD724DA-B606-4D3E-8937-CAB3A62B5980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65430-02E7-4CEB-A3CA-89E250C1D91E}" type="pres">
      <dgm:prSet presAssocID="{8F4D36BF-4E57-40B8-87CA-FC4DBD53FCFB}" presName="Name9" presStyleLbl="parChTrans1D2" presStyleIdx="4" presStyleCnt="9"/>
      <dgm:spPr/>
      <dgm:t>
        <a:bodyPr/>
        <a:lstStyle/>
        <a:p>
          <a:endParaRPr lang="ru-RU"/>
        </a:p>
      </dgm:t>
    </dgm:pt>
    <dgm:pt modelId="{ECAA156E-B577-4069-B201-7BFDA32B717A}" type="pres">
      <dgm:prSet presAssocID="{8F4D36BF-4E57-40B8-87CA-FC4DBD53FCFB}" presName="connTx" presStyleLbl="parChTrans1D2" presStyleIdx="4" presStyleCnt="9"/>
      <dgm:spPr/>
      <dgm:t>
        <a:bodyPr/>
        <a:lstStyle/>
        <a:p>
          <a:endParaRPr lang="ru-RU"/>
        </a:p>
      </dgm:t>
    </dgm:pt>
    <dgm:pt modelId="{488AA111-4675-4645-82E4-BFFA9C25A185}" type="pres">
      <dgm:prSet presAssocID="{FA9E3F88-F725-4BF9-9D5E-80C082D7EB05}" presName="node" presStyleLbl="node1" presStyleIdx="4" presStyleCnt="9" custScaleX="109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AE7B18-E5C8-4672-8656-D9AF5F5C5B0C}" type="pres">
      <dgm:prSet presAssocID="{AB1BC919-0065-455D-905C-2E70D9E78CFA}" presName="Name9" presStyleLbl="parChTrans1D2" presStyleIdx="5" presStyleCnt="9"/>
      <dgm:spPr/>
      <dgm:t>
        <a:bodyPr/>
        <a:lstStyle/>
        <a:p>
          <a:endParaRPr lang="ru-RU"/>
        </a:p>
      </dgm:t>
    </dgm:pt>
    <dgm:pt modelId="{ECFB7C01-C1D4-4DD0-A7BB-898815D3BE4A}" type="pres">
      <dgm:prSet presAssocID="{AB1BC919-0065-455D-905C-2E70D9E78CFA}" presName="connTx" presStyleLbl="parChTrans1D2" presStyleIdx="5" presStyleCnt="9"/>
      <dgm:spPr/>
      <dgm:t>
        <a:bodyPr/>
        <a:lstStyle/>
        <a:p>
          <a:endParaRPr lang="ru-RU"/>
        </a:p>
      </dgm:t>
    </dgm:pt>
    <dgm:pt modelId="{EAA28ACB-A72E-4754-ACD5-8380A5C637B9}" type="pres">
      <dgm:prSet presAssocID="{8EF45565-B45D-411A-BDBE-B9D18A40967E}" presName="node" presStyleLbl="node1" presStyleIdx="5" presStyleCnt="9" custScaleX="104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EFD06-77C9-4DFB-A21E-DB5BF70CA8D2}" type="pres">
      <dgm:prSet presAssocID="{2166688E-3AAD-4045-8D44-EC8262FC0CC4}" presName="Name9" presStyleLbl="parChTrans1D2" presStyleIdx="6" presStyleCnt="9"/>
      <dgm:spPr/>
      <dgm:t>
        <a:bodyPr/>
        <a:lstStyle/>
        <a:p>
          <a:endParaRPr lang="ru-RU"/>
        </a:p>
      </dgm:t>
    </dgm:pt>
    <dgm:pt modelId="{6A33A0FE-F038-4979-B0FF-D0F46C0FEF5B}" type="pres">
      <dgm:prSet presAssocID="{2166688E-3AAD-4045-8D44-EC8262FC0CC4}" presName="connTx" presStyleLbl="parChTrans1D2" presStyleIdx="6" presStyleCnt="9"/>
      <dgm:spPr/>
      <dgm:t>
        <a:bodyPr/>
        <a:lstStyle/>
        <a:p>
          <a:endParaRPr lang="ru-RU"/>
        </a:p>
      </dgm:t>
    </dgm:pt>
    <dgm:pt modelId="{1DD200E7-6B8C-4CD3-B7E9-9850F4E36EAF}" type="pres">
      <dgm:prSet presAssocID="{161A0B36-1014-4413-8B03-E007A7DB2841}" presName="node" presStyleLbl="node1" presStyleIdx="6" presStyleCnt="9" custScaleX="104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EE8DB-5AC0-4D3B-9AED-1090AA68742C}" type="pres">
      <dgm:prSet presAssocID="{1DE12FBD-855F-4F90-8207-42B68CF139A1}" presName="Name9" presStyleLbl="parChTrans1D2" presStyleIdx="7" presStyleCnt="9"/>
      <dgm:spPr/>
      <dgm:t>
        <a:bodyPr/>
        <a:lstStyle/>
        <a:p>
          <a:endParaRPr lang="ru-RU"/>
        </a:p>
      </dgm:t>
    </dgm:pt>
    <dgm:pt modelId="{DB121D32-4587-43EF-9F0B-F95E27C5D82A}" type="pres">
      <dgm:prSet presAssocID="{1DE12FBD-855F-4F90-8207-42B68CF139A1}" presName="connTx" presStyleLbl="parChTrans1D2" presStyleIdx="7" presStyleCnt="9"/>
      <dgm:spPr/>
      <dgm:t>
        <a:bodyPr/>
        <a:lstStyle/>
        <a:p>
          <a:endParaRPr lang="ru-RU"/>
        </a:p>
      </dgm:t>
    </dgm:pt>
    <dgm:pt modelId="{9F0DDFBF-1CB4-471C-85CE-9BB6B2822252}" type="pres">
      <dgm:prSet presAssocID="{2918AF82-D191-410A-8449-BB30E06BF9B0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F20383-4920-4966-91E5-729FBE942AE0}" type="pres">
      <dgm:prSet presAssocID="{D04EC4B4-FBE3-453C-8507-87894EB77653}" presName="Name9" presStyleLbl="parChTrans1D2" presStyleIdx="8" presStyleCnt="9"/>
      <dgm:spPr/>
      <dgm:t>
        <a:bodyPr/>
        <a:lstStyle/>
        <a:p>
          <a:endParaRPr lang="ru-RU"/>
        </a:p>
      </dgm:t>
    </dgm:pt>
    <dgm:pt modelId="{CA5C43F2-EDE9-421E-8A63-32591CCFD9D2}" type="pres">
      <dgm:prSet presAssocID="{D04EC4B4-FBE3-453C-8507-87894EB77653}" presName="connTx" presStyleLbl="parChTrans1D2" presStyleIdx="8" presStyleCnt="9"/>
      <dgm:spPr/>
      <dgm:t>
        <a:bodyPr/>
        <a:lstStyle/>
        <a:p>
          <a:endParaRPr lang="ru-RU"/>
        </a:p>
      </dgm:t>
    </dgm:pt>
    <dgm:pt modelId="{61760099-ACDC-4B69-9419-8F7D689D1034}" type="pres">
      <dgm:prSet presAssocID="{ED4CC6AF-1043-465D-8B0B-131E1444F5D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5DFB1D-AD3E-4160-B0E7-534D59475DB5}" type="presOf" srcId="{1DE12FBD-855F-4F90-8207-42B68CF139A1}" destId="{392EE8DB-5AC0-4D3B-9AED-1090AA68742C}" srcOrd="0" destOrd="0" presId="urn:microsoft.com/office/officeart/2005/8/layout/radial1"/>
    <dgm:cxn modelId="{70A30A2A-7A23-4FC1-96B2-912F43F4171D}" type="presOf" srcId="{5C64FF98-8327-45EB-A809-AB60EF910EE1}" destId="{55E88A7D-29C0-4B88-AC5A-6DC42EBD44ED}" srcOrd="0" destOrd="0" presId="urn:microsoft.com/office/officeart/2005/8/layout/radial1"/>
    <dgm:cxn modelId="{EDA59558-3BE4-47B9-997E-AB1605312217}" type="presOf" srcId="{8EF45565-B45D-411A-BDBE-B9D18A40967E}" destId="{EAA28ACB-A72E-4754-ACD5-8380A5C637B9}" srcOrd="0" destOrd="0" presId="urn:microsoft.com/office/officeart/2005/8/layout/radial1"/>
    <dgm:cxn modelId="{8C2FC9D4-1577-4FAA-A048-C45DAAB2CE1F}" type="presOf" srcId="{2918AF82-D191-410A-8449-BB30E06BF9B0}" destId="{9F0DDFBF-1CB4-471C-85CE-9BB6B2822252}" srcOrd="0" destOrd="0" presId="urn:microsoft.com/office/officeart/2005/8/layout/radial1"/>
    <dgm:cxn modelId="{D045DAE6-7835-48BA-807F-F3C6D8260B44}" srcId="{5C64FF98-8327-45EB-A809-AB60EF910EE1}" destId="{B40BC90D-AACA-4BA0-9AF6-D99B8EBD58BE}" srcOrd="0" destOrd="0" parTransId="{B63CDFE0-795D-434A-9256-2466AB149F93}" sibTransId="{33A725AB-26F0-47EE-868C-D704E2721AE7}"/>
    <dgm:cxn modelId="{8F7BD289-16DD-442B-BF43-61337DCB3E36}" type="presOf" srcId="{CE1B579B-214D-4234-8FE0-646E526990A3}" destId="{A1EF9F4D-7E13-49DA-98CC-69DF0D462923}" srcOrd="1" destOrd="0" presId="urn:microsoft.com/office/officeart/2005/8/layout/radial1"/>
    <dgm:cxn modelId="{54EC13DB-6E36-42E4-80D5-269E557B702E}" type="presOf" srcId="{838D740A-A51B-4646-89C8-1F0114828E1F}" destId="{B631150E-D850-4065-B3D2-0FC063FF2851}" srcOrd="0" destOrd="0" presId="urn:microsoft.com/office/officeart/2005/8/layout/radial1"/>
    <dgm:cxn modelId="{CD816788-B558-40C6-A963-113240B0ACD9}" type="presOf" srcId="{319C9E55-1871-450C-B9C6-10DACFE66C8A}" destId="{F9784A30-1F85-45C1-9A2C-5F72D0DD63B5}" srcOrd="1" destOrd="0" presId="urn:microsoft.com/office/officeart/2005/8/layout/radial1"/>
    <dgm:cxn modelId="{95796C46-A065-4F17-B2A7-F44F56685C5D}" srcId="{625C5E8A-D1CD-4A26-A702-7AA8519401D9}" destId="{5C64FF98-8327-45EB-A809-AB60EF910EE1}" srcOrd="0" destOrd="0" parTransId="{B3461D04-58CE-4506-B078-428751353792}" sibTransId="{4E6039E4-8604-4ACA-A460-315A16959DF2}"/>
    <dgm:cxn modelId="{4F812B5C-0EF0-46D8-9F78-F04F7350B3E5}" type="presOf" srcId="{2166688E-3AAD-4045-8D44-EC8262FC0CC4}" destId="{C62EFD06-77C9-4DFB-A21E-DB5BF70CA8D2}" srcOrd="0" destOrd="0" presId="urn:microsoft.com/office/officeart/2005/8/layout/radial1"/>
    <dgm:cxn modelId="{9C937AC7-0591-451B-80A3-AB77031343A9}" srcId="{5C64FF98-8327-45EB-A809-AB60EF910EE1}" destId="{2918AF82-D191-410A-8449-BB30E06BF9B0}" srcOrd="7" destOrd="0" parTransId="{1DE12FBD-855F-4F90-8207-42B68CF139A1}" sibTransId="{F037F754-741E-40DB-876E-322BD6132EF1}"/>
    <dgm:cxn modelId="{072F562A-9773-4D4A-8130-5B80980B817F}" type="presOf" srcId="{8F4D36BF-4E57-40B8-87CA-FC4DBD53FCFB}" destId="{ECAA156E-B577-4069-B201-7BFDA32B717A}" srcOrd="1" destOrd="0" presId="urn:microsoft.com/office/officeart/2005/8/layout/radial1"/>
    <dgm:cxn modelId="{45BF1E80-A6E7-4ABA-88B4-CBAB432C5E45}" type="presOf" srcId="{625C5E8A-D1CD-4A26-A702-7AA8519401D9}" destId="{6F76D7A6-44C9-4703-950A-FBDD1A2286F3}" srcOrd="0" destOrd="0" presId="urn:microsoft.com/office/officeart/2005/8/layout/radial1"/>
    <dgm:cxn modelId="{C46301B3-DFE4-4198-A2CD-00826BCCE8BF}" type="presOf" srcId="{6DD724DA-B606-4D3E-8937-CAB3A62B5980}" destId="{6C621138-6B64-425F-B756-F6ED5B3E46C7}" srcOrd="0" destOrd="0" presId="urn:microsoft.com/office/officeart/2005/8/layout/radial1"/>
    <dgm:cxn modelId="{13A1D3EC-BEE8-42BA-9A99-2908AE23A7DA}" srcId="{625C5E8A-D1CD-4A26-A702-7AA8519401D9}" destId="{D27DB40C-8A9F-4646-95C6-D6E13B281A8F}" srcOrd="1" destOrd="0" parTransId="{F2B2B78E-823C-463B-9FF8-60B62CFFAEB4}" sibTransId="{D80561DD-7191-4695-9963-4882350E0C91}"/>
    <dgm:cxn modelId="{910FA0B0-AF98-415F-8480-84480522AD82}" srcId="{5C64FF98-8327-45EB-A809-AB60EF910EE1}" destId="{88D9A9B6-4D71-4182-8080-112D1432E666}" srcOrd="2" destOrd="0" parTransId="{CE1B579B-214D-4234-8FE0-646E526990A3}" sibTransId="{CB8BEF48-64F1-4DFE-A05C-F7FDD97C0CE3}"/>
    <dgm:cxn modelId="{C2DC2252-A9D8-4DF8-8725-6193F367FE0C}" type="presOf" srcId="{CE1B579B-214D-4234-8FE0-646E526990A3}" destId="{C29C3483-711D-4D85-9627-EE12747A7900}" srcOrd="0" destOrd="0" presId="urn:microsoft.com/office/officeart/2005/8/layout/radial1"/>
    <dgm:cxn modelId="{15F7A61E-E6C4-4F83-8F13-524913D9C731}" type="presOf" srcId="{FA9E3F88-F725-4BF9-9D5E-80C082D7EB05}" destId="{488AA111-4675-4645-82E4-BFFA9C25A185}" srcOrd="0" destOrd="0" presId="urn:microsoft.com/office/officeart/2005/8/layout/radial1"/>
    <dgm:cxn modelId="{8776807D-3A06-46AF-BE37-47AF8692F631}" type="presOf" srcId="{319C9E55-1871-450C-B9C6-10DACFE66C8A}" destId="{889414A4-DDC0-4B95-92ED-6534EBE3AA40}" srcOrd="0" destOrd="0" presId="urn:microsoft.com/office/officeart/2005/8/layout/radial1"/>
    <dgm:cxn modelId="{7B4EAB57-5C74-4659-BCDB-69F4A0CE2ED9}" type="presOf" srcId="{D04EC4B4-FBE3-453C-8507-87894EB77653}" destId="{CA5C43F2-EDE9-421E-8A63-32591CCFD9D2}" srcOrd="1" destOrd="0" presId="urn:microsoft.com/office/officeart/2005/8/layout/radial1"/>
    <dgm:cxn modelId="{14C759D2-D3B6-4827-B3D3-643E254C8AF8}" type="presOf" srcId="{B63CDFE0-795D-434A-9256-2466AB149F93}" destId="{2FD7D016-66AD-4C81-AE11-CB294C39ED5F}" srcOrd="0" destOrd="0" presId="urn:microsoft.com/office/officeart/2005/8/layout/radial1"/>
    <dgm:cxn modelId="{7163D127-96AF-4BC5-B0FC-EAE65D33FF8E}" type="presOf" srcId="{B63CDFE0-795D-434A-9256-2466AB149F93}" destId="{BFD99E95-0BB8-41B2-84C5-7BB1ABAD9AD4}" srcOrd="1" destOrd="0" presId="urn:microsoft.com/office/officeart/2005/8/layout/radial1"/>
    <dgm:cxn modelId="{86F0346D-8C08-4FF8-8C1F-724AA2C457C0}" type="presOf" srcId="{AB1BC919-0065-455D-905C-2E70D9E78CFA}" destId="{9FAE7B18-E5C8-4672-8656-D9AF5F5C5B0C}" srcOrd="0" destOrd="0" presId="urn:microsoft.com/office/officeart/2005/8/layout/radial1"/>
    <dgm:cxn modelId="{191010CA-F28F-4C61-975B-9ABA894617DD}" type="presOf" srcId="{1DE12FBD-855F-4F90-8207-42B68CF139A1}" destId="{DB121D32-4587-43EF-9F0B-F95E27C5D82A}" srcOrd="1" destOrd="0" presId="urn:microsoft.com/office/officeart/2005/8/layout/radial1"/>
    <dgm:cxn modelId="{8954E7A2-AF13-484C-BEFB-056E370118CF}" type="presOf" srcId="{2166688E-3AAD-4045-8D44-EC8262FC0CC4}" destId="{6A33A0FE-F038-4979-B0FF-D0F46C0FEF5B}" srcOrd="1" destOrd="0" presId="urn:microsoft.com/office/officeart/2005/8/layout/radial1"/>
    <dgm:cxn modelId="{287C20A8-570C-4036-9C19-27EBED23D49C}" type="presOf" srcId="{8F4D36BF-4E57-40B8-87CA-FC4DBD53FCFB}" destId="{93365430-02E7-4CEB-A3CA-89E250C1D91E}" srcOrd="0" destOrd="0" presId="urn:microsoft.com/office/officeart/2005/8/layout/radial1"/>
    <dgm:cxn modelId="{8A2A3A4B-6506-40EC-91B7-A5CFC3FFA319}" srcId="{5C64FF98-8327-45EB-A809-AB60EF910EE1}" destId="{ED4CC6AF-1043-465D-8B0B-131E1444F5DB}" srcOrd="8" destOrd="0" parTransId="{D04EC4B4-FBE3-453C-8507-87894EB77653}" sibTransId="{9ADF3394-A6F4-4C94-9803-5D6B7258D672}"/>
    <dgm:cxn modelId="{2228B21F-CE28-4563-A2AC-0A094869A1A8}" type="presOf" srcId="{D04EC4B4-FBE3-453C-8507-87894EB77653}" destId="{70F20383-4920-4966-91E5-729FBE942AE0}" srcOrd="0" destOrd="0" presId="urn:microsoft.com/office/officeart/2005/8/layout/radial1"/>
    <dgm:cxn modelId="{8EB63618-12B6-4B80-9798-FF1C596ED809}" type="presOf" srcId="{161A0B36-1014-4413-8B03-E007A7DB2841}" destId="{1DD200E7-6B8C-4CD3-B7E9-9850F4E36EAF}" srcOrd="0" destOrd="0" presId="urn:microsoft.com/office/officeart/2005/8/layout/radial1"/>
    <dgm:cxn modelId="{01526677-0506-4794-9BEF-5E323FA8C3A6}" type="presOf" srcId="{ED4CC6AF-1043-465D-8B0B-131E1444F5DB}" destId="{61760099-ACDC-4B69-9419-8F7D689D1034}" srcOrd="0" destOrd="0" presId="urn:microsoft.com/office/officeart/2005/8/layout/radial1"/>
    <dgm:cxn modelId="{B32A5DAC-1D2C-4D9A-99A4-88FD22A0FE11}" srcId="{5C64FF98-8327-45EB-A809-AB60EF910EE1}" destId="{161A0B36-1014-4413-8B03-E007A7DB2841}" srcOrd="6" destOrd="0" parTransId="{2166688E-3AAD-4045-8D44-EC8262FC0CC4}" sibTransId="{7B883C53-B520-4FAC-B09A-62BC5E1408DA}"/>
    <dgm:cxn modelId="{49C6A53A-DBD9-4BD0-AF6B-0074822451C4}" type="presOf" srcId="{88D9A9B6-4D71-4182-8080-112D1432E666}" destId="{FF8C3360-2FAF-4ADB-A207-D4A5AEA4EB1A}" srcOrd="0" destOrd="0" presId="urn:microsoft.com/office/officeart/2005/8/layout/radial1"/>
    <dgm:cxn modelId="{6ADFF01B-5F4F-4EB0-8D7B-0AD04B70F3F1}" srcId="{5C64FF98-8327-45EB-A809-AB60EF910EE1}" destId="{838D740A-A51B-4646-89C8-1F0114828E1F}" srcOrd="1" destOrd="0" parTransId="{319C9E55-1871-450C-B9C6-10DACFE66C8A}" sibTransId="{C1BDC2D8-3C57-47F7-8F8C-AE1C40537F41}"/>
    <dgm:cxn modelId="{A36F19C5-BD25-4904-918D-DD638586BFAB}" srcId="{5C64FF98-8327-45EB-A809-AB60EF910EE1}" destId="{FA9E3F88-F725-4BF9-9D5E-80C082D7EB05}" srcOrd="4" destOrd="0" parTransId="{8F4D36BF-4E57-40B8-87CA-FC4DBD53FCFB}" sibTransId="{FD748F05-8621-4F52-A581-9539C3A753D4}"/>
    <dgm:cxn modelId="{56A17F39-A944-47A6-9E46-B2D6481EABA9}" srcId="{5C64FF98-8327-45EB-A809-AB60EF910EE1}" destId="{6DD724DA-B606-4D3E-8937-CAB3A62B5980}" srcOrd="3" destOrd="0" parTransId="{CAB9E92D-90AA-4064-818B-74F18D8DDF7E}" sibTransId="{BB00885E-14D1-4AE9-8878-D45BB1BDCDE6}"/>
    <dgm:cxn modelId="{2A726909-C3E0-49AF-93D1-D49B761220DA}" srcId="{5C64FF98-8327-45EB-A809-AB60EF910EE1}" destId="{8EF45565-B45D-411A-BDBE-B9D18A40967E}" srcOrd="5" destOrd="0" parTransId="{AB1BC919-0065-455D-905C-2E70D9E78CFA}" sibTransId="{6D04AAB4-35ED-47D6-A673-127D88747BCA}"/>
    <dgm:cxn modelId="{DE0C9A7C-0AAD-4EB5-91AE-DC4CB89561FD}" type="presOf" srcId="{CAB9E92D-90AA-4064-818B-74F18D8DDF7E}" destId="{C5D0AE5A-E1F2-417C-B768-22C26540024F}" srcOrd="1" destOrd="0" presId="urn:microsoft.com/office/officeart/2005/8/layout/radial1"/>
    <dgm:cxn modelId="{50760DBD-FCCC-4EFB-8F18-A6EDF7A9BEFF}" type="presOf" srcId="{B40BC90D-AACA-4BA0-9AF6-D99B8EBD58BE}" destId="{4F0FFBC2-959F-4CFB-BA52-B685F6B91138}" srcOrd="0" destOrd="0" presId="urn:microsoft.com/office/officeart/2005/8/layout/radial1"/>
    <dgm:cxn modelId="{8CCF4D9C-B90F-4BFC-ADAC-F8822D7AF2EA}" type="presOf" srcId="{CAB9E92D-90AA-4064-818B-74F18D8DDF7E}" destId="{50D95BFF-4A08-493D-A4D8-F63CDAECA42E}" srcOrd="0" destOrd="0" presId="urn:microsoft.com/office/officeart/2005/8/layout/radial1"/>
    <dgm:cxn modelId="{9D54D8EE-53FB-4BC2-887F-6AB66B909ABA}" type="presOf" srcId="{AB1BC919-0065-455D-905C-2E70D9E78CFA}" destId="{ECFB7C01-C1D4-4DD0-A7BB-898815D3BE4A}" srcOrd="1" destOrd="0" presId="urn:microsoft.com/office/officeart/2005/8/layout/radial1"/>
    <dgm:cxn modelId="{EB1BA67A-E749-448B-8724-1C091276B5F1}" type="presParOf" srcId="{6F76D7A6-44C9-4703-950A-FBDD1A2286F3}" destId="{55E88A7D-29C0-4B88-AC5A-6DC42EBD44ED}" srcOrd="0" destOrd="0" presId="urn:microsoft.com/office/officeart/2005/8/layout/radial1"/>
    <dgm:cxn modelId="{95C5C095-E1E2-4AA1-A7AC-0DF37199672B}" type="presParOf" srcId="{6F76D7A6-44C9-4703-950A-FBDD1A2286F3}" destId="{2FD7D016-66AD-4C81-AE11-CB294C39ED5F}" srcOrd="1" destOrd="0" presId="urn:microsoft.com/office/officeart/2005/8/layout/radial1"/>
    <dgm:cxn modelId="{678FEC2C-A3CF-40B2-816D-6A1B6AD34C3C}" type="presParOf" srcId="{2FD7D016-66AD-4C81-AE11-CB294C39ED5F}" destId="{BFD99E95-0BB8-41B2-84C5-7BB1ABAD9AD4}" srcOrd="0" destOrd="0" presId="urn:microsoft.com/office/officeart/2005/8/layout/radial1"/>
    <dgm:cxn modelId="{FE4B469C-A01B-4CCA-AC80-8102DAC998CF}" type="presParOf" srcId="{6F76D7A6-44C9-4703-950A-FBDD1A2286F3}" destId="{4F0FFBC2-959F-4CFB-BA52-B685F6B91138}" srcOrd="2" destOrd="0" presId="urn:microsoft.com/office/officeart/2005/8/layout/radial1"/>
    <dgm:cxn modelId="{87127581-17C2-4A5E-AE9F-817EE085699A}" type="presParOf" srcId="{6F76D7A6-44C9-4703-950A-FBDD1A2286F3}" destId="{889414A4-DDC0-4B95-92ED-6534EBE3AA40}" srcOrd="3" destOrd="0" presId="urn:microsoft.com/office/officeart/2005/8/layout/radial1"/>
    <dgm:cxn modelId="{5E0A9FA3-AF62-4877-B23F-78CAEA7AB65C}" type="presParOf" srcId="{889414A4-DDC0-4B95-92ED-6534EBE3AA40}" destId="{F9784A30-1F85-45C1-9A2C-5F72D0DD63B5}" srcOrd="0" destOrd="0" presId="urn:microsoft.com/office/officeart/2005/8/layout/radial1"/>
    <dgm:cxn modelId="{C6B88A23-B9A1-480D-A465-99EAE59DD807}" type="presParOf" srcId="{6F76D7A6-44C9-4703-950A-FBDD1A2286F3}" destId="{B631150E-D850-4065-B3D2-0FC063FF2851}" srcOrd="4" destOrd="0" presId="urn:microsoft.com/office/officeart/2005/8/layout/radial1"/>
    <dgm:cxn modelId="{5F0275BA-77CE-494B-AC02-669687ED0233}" type="presParOf" srcId="{6F76D7A6-44C9-4703-950A-FBDD1A2286F3}" destId="{C29C3483-711D-4D85-9627-EE12747A7900}" srcOrd="5" destOrd="0" presId="urn:microsoft.com/office/officeart/2005/8/layout/radial1"/>
    <dgm:cxn modelId="{9AE48250-A71E-4BC1-BC8B-864702E1DF69}" type="presParOf" srcId="{C29C3483-711D-4D85-9627-EE12747A7900}" destId="{A1EF9F4D-7E13-49DA-98CC-69DF0D462923}" srcOrd="0" destOrd="0" presId="urn:microsoft.com/office/officeart/2005/8/layout/radial1"/>
    <dgm:cxn modelId="{D57872A9-5321-4DA9-8A62-E04D0FD3E1BF}" type="presParOf" srcId="{6F76D7A6-44C9-4703-950A-FBDD1A2286F3}" destId="{FF8C3360-2FAF-4ADB-A207-D4A5AEA4EB1A}" srcOrd="6" destOrd="0" presId="urn:microsoft.com/office/officeart/2005/8/layout/radial1"/>
    <dgm:cxn modelId="{56B54449-96CE-4A36-9391-E0A97D2045A2}" type="presParOf" srcId="{6F76D7A6-44C9-4703-950A-FBDD1A2286F3}" destId="{50D95BFF-4A08-493D-A4D8-F63CDAECA42E}" srcOrd="7" destOrd="0" presId="urn:microsoft.com/office/officeart/2005/8/layout/radial1"/>
    <dgm:cxn modelId="{1DE90506-9130-4EC7-B861-BCAC8525413E}" type="presParOf" srcId="{50D95BFF-4A08-493D-A4D8-F63CDAECA42E}" destId="{C5D0AE5A-E1F2-417C-B768-22C26540024F}" srcOrd="0" destOrd="0" presId="urn:microsoft.com/office/officeart/2005/8/layout/radial1"/>
    <dgm:cxn modelId="{82F7A0F0-D31B-4501-8089-E1002B26B395}" type="presParOf" srcId="{6F76D7A6-44C9-4703-950A-FBDD1A2286F3}" destId="{6C621138-6B64-425F-B756-F6ED5B3E46C7}" srcOrd="8" destOrd="0" presId="urn:microsoft.com/office/officeart/2005/8/layout/radial1"/>
    <dgm:cxn modelId="{ED969E0B-8120-4D03-8617-5FB30F110D70}" type="presParOf" srcId="{6F76D7A6-44C9-4703-950A-FBDD1A2286F3}" destId="{93365430-02E7-4CEB-A3CA-89E250C1D91E}" srcOrd="9" destOrd="0" presId="urn:microsoft.com/office/officeart/2005/8/layout/radial1"/>
    <dgm:cxn modelId="{EF43D971-23FC-4A3A-B8D6-B1C8F165A9F9}" type="presParOf" srcId="{93365430-02E7-4CEB-A3CA-89E250C1D91E}" destId="{ECAA156E-B577-4069-B201-7BFDA32B717A}" srcOrd="0" destOrd="0" presId="urn:microsoft.com/office/officeart/2005/8/layout/radial1"/>
    <dgm:cxn modelId="{81754F0B-7969-4387-A204-9EB499E30536}" type="presParOf" srcId="{6F76D7A6-44C9-4703-950A-FBDD1A2286F3}" destId="{488AA111-4675-4645-82E4-BFFA9C25A185}" srcOrd="10" destOrd="0" presId="urn:microsoft.com/office/officeart/2005/8/layout/radial1"/>
    <dgm:cxn modelId="{AF59C68B-9992-4B16-A251-09F50D2B431A}" type="presParOf" srcId="{6F76D7A6-44C9-4703-950A-FBDD1A2286F3}" destId="{9FAE7B18-E5C8-4672-8656-D9AF5F5C5B0C}" srcOrd="11" destOrd="0" presId="urn:microsoft.com/office/officeart/2005/8/layout/radial1"/>
    <dgm:cxn modelId="{6066942E-06DB-4CDF-97A3-E3E4851549E3}" type="presParOf" srcId="{9FAE7B18-E5C8-4672-8656-D9AF5F5C5B0C}" destId="{ECFB7C01-C1D4-4DD0-A7BB-898815D3BE4A}" srcOrd="0" destOrd="0" presId="urn:microsoft.com/office/officeart/2005/8/layout/radial1"/>
    <dgm:cxn modelId="{33A30DC3-DBC8-49D0-83BE-039EBE9CFF53}" type="presParOf" srcId="{6F76D7A6-44C9-4703-950A-FBDD1A2286F3}" destId="{EAA28ACB-A72E-4754-ACD5-8380A5C637B9}" srcOrd="12" destOrd="0" presId="urn:microsoft.com/office/officeart/2005/8/layout/radial1"/>
    <dgm:cxn modelId="{3CD1A454-16AE-418C-88D9-53FA25349A8F}" type="presParOf" srcId="{6F76D7A6-44C9-4703-950A-FBDD1A2286F3}" destId="{C62EFD06-77C9-4DFB-A21E-DB5BF70CA8D2}" srcOrd="13" destOrd="0" presId="urn:microsoft.com/office/officeart/2005/8/layout/radial1"/>
    <dgm:cxn modelId="{AB1A9891-1053-47ED-AA3B-2BEBF4B5F6E7}" type="presParOf" srcId="{C62EFD06-77C9-4DFB-A21E-DB5BF70CA8D2}" destId="{6A33A0FE-F038-4979-B0FF-D0F46C0FEF5B}" srcOrd="0" destOrd="0" presId="urn:microsoft.com/office/officeart/2005/8/layout/radial1"/>
    <dgm:cxn modelId="{AFA252DA-39CA-4889-B009-425361B934D7}" type="presParOf" srcId="{6F76D7A6-44C9-4703-950A-FBDD1A2286F3}" destId="{1DD200E7-6B8C-4CD3-B7E9-9850F4E36EAF}" srcOrd="14" destOrd="0" presId="urn:microsoft.com/office/officeart/2005/8/layout/radial1"/>
    <dgm:cxn modelId="{7B318D65-F96A-4F2A-A909-E6359488B06D}" type="presParOf" srcId="{6F76D7A6-44C9-4703-950A-FBDD1A2286F3}" destId="{392EE8DB-5AC0-4D3B-9AED-1090AA68742C}" srcOrd="15" destOrd="0" presId="urn:microsoft.com/office/officeart/2005/8/layout/radial1"/>
    <dgm:cxn modelId="{6CFD9AEC-C42D-431D-908E-58071862322E}" type="presParOf" srcId="{392EE8DB-5AC0-4D3B-9AED-1090AA68742C}" destId="{DB121D32-4587-43EF-9F0B-F95E27C5D82A}" srcOrd="0" destOrd="0" presId="urn:microsoft.com/office/officeart/2005/8/layout/radial1"/>
    <dgm:cxn modelId="{0C359AAC-FB4A-4D10-8BC5-D06D872C0467}" type="presParOf" srcId="{6F76D7A6-44C9-4703-950A-FBDD1A2286F3}" destId="{9F0DDFBF-1CB4-471C-85CE-9BB6B2822252}" srcOrd="16" destOrd="0" presId="urn:microsoft.com/office/officeart/2005/8/layout/radial1"/>
    <dgm:cxn modelId="{B74ED57B-A623-4B7F-ACD0-0FD1D9BFADC4}" type="presParOf" srcId="{6F76D7A6-44C9-4703-950A-FBDD1A2286F3}" destId="{70F20383-4920-4966-91E5-729FBE942AE0}" srcOrd="17" destOrd="0" presId="urn:microsoft.com/office/officeart/2005/8/layout/radial1"/>
    <dgm:cxn modelId="{43BC885B-DCFA-47E4-8F75-4800A2056A57}" type="presParOf" srcId="{70F20383-4920-4966-91E5-729FBE942AE0}" destId="{CA5C43F2-EDE9-421E-8A63-32591CCFD9D2}" srcOrd="0" destOrd="0" presId="urn:microsoft.com/office/officeart/2005/8/layout/radial1"/>
    <dgm:cxn modelId="{00A17535-A128-4C4B-B9F2-B3308D89960F}" type="presParOf" srcId="{6F76D7A6-44C9-4703-950A-FBDD1A2286F3}" destId="{61760099-ACDC-4B69-9419-8F7D689D1034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88A7D-29C0-4B88-AC5A-6DC42EBD44ED}">
      <dsp:nvSpPr>
        <dsp:cNvPr id="0" name=""/>
        <dsp:cNvSpPr/>
      </dsp:nvSpPr>
      <dsp:spPr>
        <a:xfrm>
          <a:off x="3011245" y="1961168"/>
          <a:ext cx="2834493" cy="29088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Формы работы с родителями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6347" y="2387159"/>
        <a:ext cx="2004289" cy="2056866"/>
      </dsp:txXfrm>
    </dsp:sp>
    <dsp:sp modelId="{2FD7D016-66AD-4C81-AE11-CB294C39ED5F}">
      <dsp:nvSpPr>
        <dsp:cNvPr id="0" name=""/>
        <dsp:cNvSpPr/>
      </dsp:nvSpPr>
      <dsp:spPr>
        <a:xfrm rot="16200000">
          <a:off x="4166423" y="1684777"/>
          <a:ext cx="524136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4136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15388" y="1685996"/>
        <a:ext cx="26206" cy="26206"/>
      </dsp:txXfrm>
    </dsp:sp>
    <dsp:sp modelId="{4F0FFBC2-959F-4CFB-BA52-B685F6B91138}">
      <dsp:nvSpPr>
        <dsp:cNvPr id="0" name=""/>
        <dsp:cNvSpPr/>
      </dsp:nvSpPr>
      <dsp:spPr>
        <a:xfrm>
          <a:off x="3672408" y="27467"/>
          <a:ext cx="1512166" cy="14095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Презентации</a:t>
          </a:r>
          <a:endParaRPr lang="ru-RU" sz="1400" kern="1200" dirty="0"/>
        </a:p>
      </dsp:txBody>
      <dsp:txXfrm>
        <a:off x="3893860" y="233893"/>
        <a:ext cx="1069262" cy="996712"/>
      </dsp:txXfrm>
    </dsp:sp>
    <dsp:sp modelId="{889414A4-DDC0-4B95-92ED-6534EBE3AA40}">
      <dsp:nvSpPr>
        <dsp:cNvPr id="0" name=""/>
        <dsp:cNvSpPr/>
      </dsp:nvSpPr>
      <dsp:spPr>
        <a:xfrm rot="18600000">
          <a:off x="5260630" y="2100468"/>
          <a:ext cx="518725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18725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07025" y="2101823"/>
        <a:ext cx="25936" cy="25936"/>
      </dsp:txXfrm>
    </dsp:sp>
    <dsp:sp modelId="{B631150E-D850-4065-B3D2-0FC063FF2851}">
      <dsp:nvSpPr>
        <dsp:cNvPr id="0" name=""/>
        <dsp:cNvSpPr/>
      </dsp:nvSpPr>
      <dsp:spPr>
        <a:xfrm>
          <a:off x="5393852" y="655250"/>
          <a:ext cx="1518918" cy="14095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Круглые столы</a:t>
          </a:r>
          <a:endParaRPr lang="ru-RU" sz="1400" kern="1200" dirty="0"/>
        </a:p>
      </dsp:txBody>
      <dsp:txXfrm>
        <a:off x="5616292" y="861676"/>
        <a:ext cx="1074038" cy="996712"/>
      </dsp:txXfrm>
    </dsp:sp>
    <dsp:sp modelId="{C29C3483-711D-4D85-9627-EE12747A7900}">
      <dsp:nvSpPr>
        <dsp:cNvPr id="0" name=""/>
        <dsp:cNvSpPr/>
      </dsp:nvSpPr>
      <dsp:spPr>
        <a:xfrm rot="21000000">
          <a:off x="5821015" y="3106337"/>
          <a:ext cx="560234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60234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87126" y="3106655"/>
        <a:ext cx="28011" cy="28011"/>
      </dsp:txXfrm>
    </dsp:sp>
    <dsp:sp modelId="{FF8C3360-2FAF-4ADB-A207-D4A5AEA4EB1A}">
      <dsp:nvSpPr>
        <dsp:cNvPr id="0" name=""/>
        <dsp:cNvSpPr/>
      </dsp:nvSpPr>
      <dsp:spPr>
        <a:xfrm>
          <a:off x="6366286" y="2244852"/>
          <a:ext cx="1409564" cy="14095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Показ открытых занятий</a:t>
          </a:r>
          <a:endParaRPr lang="ru-RU" sz="1400" kern="1200" dirty="0"/>
        </a:p>
      </dsp:txBody>
      <dsp:txXfrm>
        <a:off x="6572712" y="2451278"/>
        <a:ext cx="996712" cy="996712"/>
      </dsp:txXfrm>
    </dsp:sp>
    <dsp:sp modelId="{50D95BFF-4A08-493D-A4D8-F63CDAECA42E}">
      <dsp:nvSpPr>
        <dsp:cNvPr id="0" name=""/>
        <dsp:cNvSpPr/>
      </dsp:nvSpPr>
      <dsp:spPr>
        <a:xfrm rot="1800000">
          <a:off x="5626684" y="4252477"/>
          <a:ext cx="552287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52287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89021" y="4252993"/>
        <a:ext cx="27614" cy="27614"/>
      </dsp:txXfrm>
    </dsp:sp>
    <dsp:sp modelId="{6C621138-6B64-425F-B756-F6ED5B3E46C7}">
      <dsp:nvSpPr>
        <dsp:cNvPr id="0" name=""/>
        <dsp:cNvSpPr/>
      </dsp:nvSpPr>
      <dsp:spPr>
        <a:xfrm>
          <a:off x="6047552" y="4052481"/>
          <a:ext cx="1409564" cy="14095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Наглядная информация</a:t>
          </a:r>
          <a:endParaRPr lang="ru-RU" sz="1400" kern="1200" dirty="0"/>
        </a:p>
      </dsp:txBody>
      <dsp:txXfrm>
        <a:off x="6253978" y="4258907"/>
        <a:ext cx="996712" cy="996712"/>
      </dsp:txXfrm>
    </dsp:sp>
    <dsp:sp modelId="{93365430-02E7-4CEB-A3CA-89E250C1D91E}">
      <dsp:nvSpPr>
        <dsp:cNvPr id="0" name=""/>
        <dsp:cNvSpPr/>
      </dsp:nvSpPr>
      <dsp:spPr>
        <a:xfrm rot="4200000">
          <a:off x="4752844" y="5008752"/>
          <a:ext cx="521447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1447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00531" y="5010039"/>
        <a:ext cx="26072" cy="26072"/>
      </dsp:txXfrm>
    </dsp:sp>
    <dsp:sp modelId="{488AA111-4675-4645-82E4-BFFA9C25A185}">
      <dsp:nvSpPr>
        <dsp:cNvPr id="0" name=""/>
        <dsp:cNvSpPr/>
      </dsp:nvSpPr>
      <dsp:spPr>
        <a:xfrm>
          <a:off x="4571820" y="5232327"/>
          <a:ext cx="1548857" cy="140956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Родительские собрания</a:t>
          </a:r>
          <a:endParaRPr lang="ru-RU" sz="1400" kern="1200" dirty="0"/>
        </a:p>
      </dsp:txBody>
      <dsp:txXfrm>
        <a:off x="4798645" y="5438753"/>
        <a:ext cx="1095207" cy="996712"/>
      </dsp:txXfrm>
    </dsp:sp>
    <dsp:sp modelId="{9FAE7B18-E5C8-4672-8656-D9AF5F5C5B0C}">
      <dsp:nvSpPr>
        <dsp:cNvPr id="0" name=""/>
        <dsp:cNvSpPr/>
      </dsp:nvSpPr>
      <dsp:spPr>
        <a:xfrm rot="6600000">
          <a:off x="3580302" y="5010425"/>
          <a:ext cx="525008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5008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829681" y="5011623"/>
        <a:ext cx="26250" cy="26250"/>
      </dsp:txXfrm>
    </dsp:sp>
    <dsp:sp modelId="{EAA28ACB-A72E-4754-ACD5-8380A5C637B9}">
      <dsp:nvSpPr>
        <dsp:cNvPr id="0" name=""/>
        <dsp:cNvSpPr/>
      </dsp:nvSpPr>
      <dsp:spPr>
        <a:xfrm>
          <a:off x="2772996" y="5232327"/>
          <a:ext cx="1475476" cy="14095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Беседы</a:t>
          </a:r>
          <a:endParaRPr lang="ru-RU" sz="1400" kern="1200" dirty="0"/>
        </a:p>
      </dsp:txBody>
      <dsp:txXfrm>
        <a:off x="2989074" y="5438753"/>
        <a:ext cx="1043320" cy="996712"/>
      </dsp:txXfrm>
    </dsp:sp>
    <dsp:sp modelId="{C62EFD06-77C9-4DFB-A21E-DB5BF70CA8D2}">
      <dsp:nvSpPr>
        <dsp:cNvPr id="0" name=""/>
        <dsp:cNvSpPr/>
      </dsp:nvSpPr>
      <dsp:spPr>
        <a:xfrm rot="9000000">
          <a:off x="2699832" y="4246631"/>
          <a:ext cx="528900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8900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51059" y="4247732"/>
        <a:ext cx="26445" cy="26445"/>
      </dsp:txXfrm>
    </dsp:sp>
    <dsp:sp modelId="{1DD200E7-6B8C-4CD3-B7E9-9850F4E36EAF}">
      <dsp:nvSpPr>
        <dsp:cNvPr id="0" name=""/>
        <dsp:cNvSpPr/>
      </dsp:nvSpPr>
      <dsp:spPr>
        <a:xfrm>
          <a:off x="1368151" y="4052481"/>
          <a:ext cx="1472995" cy="14095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kern="1200" dirty="0" smtClean="0"/>
            <a:t>Консультации</a:t>
          </a:r>
        </a:p>
      </dsp:txBody>
      <dsp:txXfrm>
        <a:off x="1583866" y="4258907"/>
        <a:ext cx="1041565" cy="996712"/>
      </dsp:txXfrm>
    </dsp:sp>
    <dsp:sp modelId="{392EE8DB-5AC0-4D3B-9AED-1090AA68742C}">
      <dsp:nvSpPr>
        <dsp:cNvPr id="0" name=""/>
        <dsp:cNvSpPr/>
      </dsp:nvSpPr>
      <dsp:spPr>
        <a:xfrm rot="11400000">
          <a:off x="2475734" y="3106337"/>
          <a:ext cx="560234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60234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41845" y="3106655"/>
        <a:ext cx="28011" cy="28011"/>
      </dsp:txXfrm>
    </dsp:sp>
    <dsp:sp modelId="{9F0DDFBF-1CB4-471C-85CE-9BB6B2822252}">
      <dsp:nvSpPr>
        <dsp:cNvPr id="0" name=""/>
        <dsp:cNvSpPr/>
      </dsp:nvSpPr>
      <dsp:spPr>
        <a:xfrm>
          <a:off x="1081132" y="2244852"/>
          <a:ext cx="1409564" cy="14095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Дни открытых дверей</a:t>
          </a:r>
          <a:endParaRPr lang="ru-RU" sz="1400" kern="1200" dirty="0"/>
        </a:p>
      </dsp:txBody>
      <dsp:txXfrm>
        <a:off x="1287558" y="2451278"/>
        <a:ext cx="996712" cy="996712"/>
      </dsp:txXfrm>
    </dsp:sp>
    <dsp:sp modelId="{70F20383-4920-4966-91E5-729FBE942AE0}">
      <dsp:nvSpPr>
        <dsp:cNvPr id="0" name=""/>
        <dsp:cNvSpPr/>
      </dsp:nvSpPr>
      <dsp:spPr>
        <a:xfrm rot="13800000">
          <a:off x="3060277" y="2092378"/>
          <a:ext cx="539848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39848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16705" y="2093205"/>
        <a:ext cx="26992" cy="26992"/>
      </dsp:txXfrm>
    </dsp:sp>
    <dsp:sp modelId="{61760099-ACDC-4B69-9419-8F7D689D1034}">
      <dsp:nvSpPr>
        <dsp:cNvPr id="0" name=""/>
        <dsp:cNvSpPr/>
      </dsp:nvSpPr>
      <dsp:spPr>
        <a:xfrm>
          <a:off x="1998890" y="655250"/>
          <a:ext cx="1409564" cy="14095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Совместные праздники и досуги</a:t>
          </a:r>
          <a:endParaRPr lang="ru-RU" sz="1400" kern="1200" dirty="0"/>
        </a:p>
      </dsp:txBody>
      <dsp:txXfrm>
        <a:off x="2205316" y="861676"/>
        <a:ext cx="996712" cy="996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022E7D2A-076E-4ABF-A5B6-56E3D032A904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6F96B72-36DF-4632-A7BB-E7188C33C2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25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92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69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098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40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260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70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24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87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20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282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6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4114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560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37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991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26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4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01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2232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8528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321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82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216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7419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8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354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688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99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837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338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371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894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6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8916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521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299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0569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88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6137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24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5078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248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604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93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003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291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469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4947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4873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570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62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3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47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32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183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D8F2-3D42-40FA-800C-628CC43979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4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6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05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1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lutiksol.narod2.ru/" TargetMode="External"/><Relationship Id="rId3" Type="http://schemas.openxmlformats.org/officeDocument/2006/relationships/hyperlink" Target="http://www.solnet.ee/contests/index.php" TargetMode="External"/><Relationship Id="rId7" Type="http://schemas.openxmlformats.org/officeDocument/2006/relationships/hyperlink" Target="http://www.doshkolniki.com.ru/" TargetMode="External"/><Relationship Id="rId12" Type="http://schemas.openxmlformats.org/officeDocument/2006/relationships/hyperlink" Target="http://www.o-detstve.ru/" TargetMode="External"/><Relationship Id="rId2" Type="http://schemas.openxmlformats.org/officeDocument/2006/relationships/hyperlink" Target="http://www.detskiysad.ru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doshvozrast.ru/rabrod/rabrod.htm" TargetMode="External"/><Relationship Id="rId11" Type="http://schemas.openxmlformats.org/officeDocument/2006/relationships/hyperlink" Target="http://www.maaam.ru/" TargetMode="External"/><Relationship Id="rId5" Type="http://schemas.openxmlformats.org/officeDocument/2006/relationships/hyperlink" Target="http://www.tvoyrebenok.ru/index.shtml" TargetMode="External"/><Relationship Id="rId10" Type="http://schemas.openxmlformats.org/officeDocument/2006/relationships/hyperlink" Target="http://www.dohcolonoc.ru/" TargetMode="External"/><Relationship Id="rId4" Type="http://schemas.openxmlformats.org/officeDocument/2006/relationships/hyperlink" Target="http://www.ivalex.vistcom.ru/" TargetMode="External"/><Relationship Id="rId9" Type="http://schemas.openxmlformats.org/officeDocument/2006/relationships/hyperlink" Target="http://konspekt.vscolu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3"/>
          <p:cNvSpPr txBox="1"/>
          <p:nvPr/>
        </p:nvSpPr>
        <p:spPr>
          <a:xfrm>
            <a:off x="589312" y="4221088"/>
            <a:ext cx="8127355" cy="175432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Воспитателя</a:t>
            </a:r>
            <a:r>
              <a:rPr lang="ru-RU" sz="3600" b="1" i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4000" b="1" i="1" dirty="0">
              <a:solidFill>
                <a:srgbClr val="045C04"/>
              </a:solidFill>
              <a:latin typeface="Monotype Corsiva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Николаевой </a:t>
            </a:r>
            <a:r>
              <a:rPr lang="ru-RU" sz="40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Ульяны</a:t>
            </a:r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Лукичны</a:t>
            </a:r>
            <a:endParaRPr lang="ru-RU" sz="40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i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" name="Поле 2"/>
          <p:cNvSpPr txBox="1"/>
          <p:nvPr/>
        </p:nvSpPr>
        <p:spPr>
          <a:xfrm>
            <a:off x="1115616" y="3142592"/>
            <a:ext cx="7695491" cy="127361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anose="02050604050505020204" pitchFamily="18" charset="0"/>
                <a:ea typeface="Batang" panose="02030600000101010101" pitchFamily="18" charset="-127"/>
                <a:cs typeface="Times New Roman"/>
              </a:rPr>
              <a:t>ПОРТФОЛИО</a:t>
            </a:r>
            <a:endParaRPr lang="ru-RU" sz="1100" dirty="0">
              <a:solidFill>
                <a:srgbClr val="FF0000"/>
              </a:solidFill>
              <a:effectLst/>
              <a:latin typeface="Bookman Old Style" panose="02050604050505020204" pitchFamily="18" charset="0"/>
              <a:ea typeface="Batang" panose="02030600000101010101" pitchFamily="18" charset="-127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1209" y="44624"/>
            <a:ext cx="83435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 smtClean="0"/>
              <a:t>детский сад №15 «Кырачаан»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59573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28596" y="285728"/>
            <a:ext cx="8229600" cy="786416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900" b="1" dirty="0" smtClean="0">
                <a:latin typeface="Arial" pitchFamily="34" charset="0"/>
                <a:cs typeface="Arial" pitchFamily="34" charset="0"/>
              </a:rPr>
              <a:t>Перечень копий документов:</a:t>
            </a:r>
            <a:endParaRPr lang="ru-RU" sz="5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/>
              <a:t> </a:t>
            </a:r>
          </a:p>
          <a:p>
            <a:r>
              <a:rPr lang="ru-RU" sz="3600" dirty="0" smtClean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1538" y="2071678"/>
            <a:ext cx="72152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chemeClr val="accent4">
                    <a:lumMod val="50000"/>
                  </a:schemeClr>
                </a:solidFill>
              </a:rPr>
              <a:t>2018 г.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 Грант на главы МР «Олекминский район»,  проект «Коррекционно-развивающая среда логопедического центра «Болтунишка», </a:t>
            </a:r>
          </a:p>
          <a:p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в номинации «Протяни руку» в размере 53200 рублей; </a:t>
            </a:r>
          </a:p>
          <a:p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Сертификат участника районного конкурса образовательных проектов  «Экспо-ярмарка -2018» в проекте «Доброта вокруг нас». </a:t>
            </a:r>
          </a:p>
          <a:p>
            <a:r>
              <a:rPr lang="ru-RU" sz="1600" b="1" u="sng" dirty="0" smtClean="0">
                <a:solidFill>
                  <a:schemeClr val="accent4">
                    <a:lumMod val="50000"/>
                  </a:schemeClr>
                </a:solidFill>
              </a:rPr>
              <a:t>2018г.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 Сертификат участника «Абагинские чтения»</a:t>
            </a:r>
          </a:p>
          <a:p>
            <a:r>
              <a:rPr lang="ru-RU" sz="1600" b="1" u="sng" dirty="0" smtClean="0">
                <a:solidFill>
                  <a:schemeClr val="accent4">
                    <a:lumMod val="50000"/>
                  </a:schemeClr>
                </a:solidFill>
              </a:rPr>
              <a:t>2017г.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 Сертификат  районного конкурса профессионального мастерства «Воспитатель Года - 2017; </a:t>
            </a:r>
          </a:p>
          <a:p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Участие в районных научно-практических конференциях: </a:t>
            </a:r>
          </a:p>
          <a:p>
            <a:r>
              <a:rPr lang="ru-RU" sz="1600" b="1" u="sng" dirty="0" smtClean="0">
                <a:solidFill>
                  <a:schemeClr val="accent4">
                    <a:lumMod val="50000"/>
                  </a:schemeClr>
                </a:solidFill>
              </a:rPr>
              <a:t>2017г.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Корниловские чтения, по теме «Якутские узоры как средство формирования геометрических представлений у детей старшего дошкольного возраста » сертификат об обобщении и распространении опыта, 2-Нерюктяинск;</a:t>
            </a:r>
          </a:p>
          <a:p>
            <a:r>
              <a:rPr lang="ru-RU" sz="1600" b="1" u="sng" dirty="0" smtClean="0">
                <a:solidFill>
                  <a:schemeClr val="accent4">
                    <a:lumMod val="50000"/>
                  </a:schemeClr>
                </a:solidFill>
              </a:rPr>
              <a:t>2016г.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О распространении опыта на кустовом МО для педагогов ДОУ «Использование игровых технологий в работе для детей с ОНР кружок «Болтунишка»; по области «Познание» сертификат на разработку дидактической игры «Сосчитай контуры».</a:t>
            </a:r>
          </a:p>
          <a:p>
            <a:endParaRPr lang="ru-RU" sz="1600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46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  <a:cs typeface="Arial" panose="020B0604020202020204" pitchFamily="34" charset="0"/>
              </a:rPr>
              <a:t>Данные о повышении квалификации</a:t>
            </a:r>
            <a:endParaRPr lang="ru-RU" sz="3600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380761"/>
              </p:ext>
            </p:extLst>
          </p:nvPr>
        </p:nvGraphicFramePr>
        <p:xfrm>
          <a:off x="285720" y="2071678"/>
          <a:ext cx="8487765" cy="43798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5319"/>
                <a:gridCol w="3772340"/>
                <a:gridCol w="2410106"/>
              </a:tblGrid>
              <a:tr h="644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70C0"/>
                          </a:solidFill>
                        </a:rPr>
                        <a:t>Дата и место  прохождения курсов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70C0"/>
                          </a:solidFill>
                        </a:rPr>
                        <a:t>Тема курсов            </a:t>
                      </a:r>
                    </a:p>
                    <a:p>
                      <a:pPr algn="ctr"/>
                      <a:endParaRPr lang="ru-RU" sz="12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70C0"/>
                          </a:solidFill>
                        </a:rPr>
                        <a:t>№ документа</a:t>
                      </a:r>
                    </a:p>
                    <a:p>
                      <a:pPr algn="ctr"/>
                      <a:endParaRPr lang="ru-RU" sz="12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  <a:tr h="5590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2016г. ИНПО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СВФУ им.М.К.Аммосова</a:t>
                      </a:r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«ФГОС: задачи,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структура, содержание и способы реализации в педагогической деятельности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» 72ч.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Удостоверение №443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8666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2016г.</a:t>
                      </a:r>
                    </a:p>
                    <a:p>
                      <a:pPr algn="ctr">
                        <a:defRPr/>
                      </a:pPr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ИНПО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СВФУ им.М.К.Аммосова</a:t>
                      </a:r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Коррекционно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-развивающее обучение детей с нарушениями речи и условиях реализации ФГОС 72ч.</a:t>
                      </a:r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Удостоверение № 2264</a:t>
                      </a:r>
                    </a:p>
                    <a:p>
                      <a:pPr algn="ctr"/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81117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2018г.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ИНПО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СВФУ им.М.К.Аммосова</a:t>
                      </a:r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Реализация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ФГОС в работе с детьми ОВЗ </a:t>
                      </a:r>
                    </a:p>
                    <a:p>
                      <a:pPr algn="ctr"/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72ч.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Удостоверение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№7280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141757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2018г.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ИНПО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СВФУ им.М.К.Аммосова</a:t>
                      </a:r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Методология и технология реализации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</a:rPr>
                        <a:t> ФГОС обучающихся с ОВЗ в условиях общеобразовательной и специальной (коррекционной) школы 24ч.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Сертификат 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60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351771"/>
              </p:ext>
            </p:extLst>
          </p:nvPr>
        </p:nvGraphicFramePr>
        <p:xfrm>
          <a:off x="107504" y="1233428"/>
          <a:ext cx="8928992" cy="507999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38102"/>
                <a:gridCol w="4790163"/>
                <a:gridCol w="3000727"/>
              </a:tblGrid>
              <a:tr h="78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Годы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Тема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изучения</a:t>
                      </a:r>
                      <a:endParaRPr lang="ru-RU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Форма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отчета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</a:tr>
              <a:tr h="9059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2015-2016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Познавательно-исследовательская 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деятельность </a:t>
                      </a: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детей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Выступление 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 творческой группе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</a:tr>
              <a:tr h="795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2016-2017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Дидактические игры по познавательному развитию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Выступление на семинаре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</a:tr>
              <a:tr h="7954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201-2018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«Использование игровых технологий в работе для детей с ОНР кружок «Болтунишка»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Выступление на семинаре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</a:tr>
              <a:tr h="884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2020-2021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Якутские узоры как средство формирования геометрических фигур у детей старшего дошкольного возраста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Показ занятия мастер-класс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7544" y="310098"/>
            <a:ext cx="79208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itchFamily="34" charset="0"/>
              </a:rPr>
              <a:t>Сведения о самообразовании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35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052736"/>
            <a:ext cx="864096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Применение ИКТ в </a:t>
            </a:r>
            <a:r>
              <a:rPr lang="ru-RU" dirty="0">
                <a:ea typeface="Calibri"/>
                <a:cs typeface="Arial" panose="020B0604020202020204" pitchFamily="34" charset="0"/>
              </a:rPr>
              <a:t>образовательном </a:t>
            </a:r>
            <a:r>
              <a:rPr lang="ru-RU" dirty="0" smtClean="0">
                <a:ea typeface="Calibri"/>
                <a:cs typeface="Arial" panose="020B0604020202020204" pitchFamily="34" charset="0"/>
              </a:rPr>
              <a:t>процессе.</a:t>
            </a:r>
            <a:r>
              <a:rPr lang="ru-RU" dirty="0">
                <a:cs typeface="Arial" panose="020B0604020202020204" pitchFamily="34" charset="0"/>
              </a:rPr>
              <a:t> </a:t>
            </a:r>
            <a:endParaRPr lang="ru-RU" dirty="0" smtClean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творческих педагогических конкурсах, семинарах. </a:t>
            </a:r>
          </a:p>
          <a:p>
            <a:pPr marL="342900" lvl="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Разработка и реализация педагогических проектов.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Разработка и реализация индивидуальных маршрутов </a:t>
            </a:r>
            <a:r>
              <a:rPr lang="ru-RU" dirty="0">
                <a:cs typeface="Arial" panose="020B0604020202020204" pitchFamily="34" charset="0"/>
              </a:rPr>
              <a:t>развития </a:t>
            </a:r>
            <a:r>
              <a:rPr lang="ru-RU" dirty="0" smtClean="0">
                <a:cs typeface="Arial" panose="020B0604020202020204" pitchFamily="34" charset="0"/>
              </a:rPr>
              <a:t>детей.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Открытые показы педагогической деятельности, целевых  прогулок.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У</a:t>
            </a:r>
            <a:r>
              <a:rPr lang="ru-RU" dirty="0" smtClean="0">
                <a:cs typeface="Arial" panose="020B0604020202020204" pitchFamily="34" charset="0"/>
              </a:rPr>
              <a:t>частие </a:t>
            </a:r>
            <a:r>
              <a:rPr lang="ru-RU" dirty="0">
                <a:cs typeface="Arial" panose="020B0604020202020204" pitchFamily="34" charset="0"/>
              </a:rPr>
              <a:t>в разработке основной общеобразовательной программы дошкольного образования ДОУ в соответствии с </a:t>
            </a:r>
            <a:r>
              <a:rPr lang="ru-RU" dirty="0" smtClean="0">
                <a:cs typeface="Arial" panose="020B0604020202020204" pitchFamily="34" charset="0"/>
              </a:rPr>
              <a:t>ФГОС.</a:t>
            </a:r>
            <a:endParaRPr lang="ru-RU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Участие в творческой группе. 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Самообразование.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Нетрадиционные формы работы с родителями</a:t>
            </a:r>
            <a:r>
              <a:rPr lang="ru-RU" dirty="0" smtClean="0"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194312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Участие в инновационной деятельности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83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9256" y="1357298"/>
            <a:ext cx="8734744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Оформление материалов по различным направлениям деятельности, с использованием программ </a:t>
            </a:r>
            <a:r>
              <a:rPr lang="ru-RU" dirty="0" err="1">
                <a:cs typeface="Arial" panose="020B0604020202020204" pitchFamily="34" charset="0"/>
              </a:rPr>
              <a:t>Microsoft</a:t>
            </a:r>
            <a:r>
              <a:rPr lang="en-US" dirty="0">
                <a:cs typeface="Arial" panose="020B0604020202020204" pitchFamily="34" charset="0"/>
              </a:rPr>
              <a:t> O</a:t>
            </a:r>
            <a:r>
              <a:rPr lang="ru-RU" dirty="0" err="1">
                <a:cs typeface="Arial" panose="020B0604020202020204" pitchFamily="34" charset="0"/>
              </a:rPr>
              <a:t>ffice,Word</a:t>
            </a:r>
            <a:r>
              <a:rPr lang="ru-RU" dirty="0">
                <a:cs typeface="Arial" panose="020B0604020202020204" pitchFamily="34" charset="0"/>
              </a:rPr>
              <a:t>, </a:t>
            </a:r>
            <a:r>
              <a:rPr lang="ru-RU" dirty="0" err="1">
                <a:cs typeface="Arial" panose="020B0604020202020204" pitchFamily="34" charset="0"/>
              </a:rPr>
              <a:t>Excel</a:t>
            </a:r>
            <a:r>
              <a:rPr lang="ru-RU" dirty="0">
                <a:cs typeface="Arial" panose="020B0604020202020204" pitchFamily="34" charset="0"/>
              </a:rPr>
              <a:t>, в том числе при разработки планов и конспектов НОД, различного вида мероприятий, консультаций для </a:t>
            </a:r>
            <a:r>
              <a:rPr lang="ru-RU" dirty="0" smtClean="0">
                <a:cs typeface="Arial" panose="020B0604020202020204" pitchFamily="34" charset="0"/>
              </a:rPr>
              <a:t>родителей.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/>
              <a:t>Создание </a:t>
            </a:r>
            <a:r>
              <a:rPr lang="ru-RU" dirty="0"/>
              <a:t>презентаций в программе </a:t>
            </a:r>
            <a:r>
              <a:rPr lang="en-US" dirty="0"/>
              <a:t>Power Point</a:t>
            </a:r>
            <a:r>
              <a:rPr lang="ru-RU" dirty="0"/>
              <a:t> для повышения эффективности образовательной деятельности с детьми и педагогической компетенции у родителей в процессе проведения родительских собраний, праздничных </a:t>
            </a:r>
            <a:r>
              <a:rPr lang="ru-RU" dirty="0" smtClean="0"/>
              <a:t>мероприятий.</a:t>
            </a:r>
            <a:endParaRPr lang="ru-RU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Использование </a:t>
            </a:r>
            <a:r>
              <a:rPr lang="ru-RU" dirty="0">
                <a:cs typeface="Arial" panose="020B0604020202020204" pitchFamily="34" charset="0"/>
              </a:rPr>
              <a:t>презентаций и детских анимационных фильмов с </a:t>
            </a:r>
            <a:r>
              <a:rPr lang="ru-RU" dirty="0" smtClean="0">
                <a:cs typeface="Arial" panose="020B0604020202020204" pitchFamily="34" charset="0"/>
              </a:rPr>
              <a:t>целью информационного и научно-педагогического сопровождения образовательного процесса в группе, в подборе дополнительного познавательно – иллюстративного материала.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Оформление стендов, буклетов и визитной карточки группы.</a:t>
            </a:r>
            <a:endParaRPr lang="ru-RU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Знакомство с периодикой, общения с коллегами, обмен </a:t>
            </a:r>
            <a:r>
              <a:rPr lang="ru-RU" dirty="0" smtClean="0">
                <a:cs typeface="Arial" panose="020B0604020202020204" pitchFamily="34" charset="0"/>
              </a:rPr>
              <a:t>опытом.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endParaRPr lang="ru-RU" dirty="0"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500042"/>
            <a:ext cx="91440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latin typeface="+mn-lt"/>
                <a:ea typeface="Times New Roman"/>
              </a:rPr>
              <a:t>Использование ИКТ в образовательном процессе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5159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284936337"/>
              </p:ext>
            </p:extLst>
          </p:nvPr>
        </p:nvGraphicFramePr>
        <p:xfrm>
          <a:off x="107504" y="116632"/>
          <a:ext cx="8856984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57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Сардана Петровна\Desktop\күнчээн\IMG_20150327_105259.jpg"/>
          <p:cNvPicPr>
            <a:picLocks noChangeAspect="1" noChangeArrowheads="1"/>
          </p:cNvPicPr>
          <p:nvPr/>
        </p:nvPicPr>
        <p:blipFill>
          <a:blip r:embed="rId2" cstate="print"/>
          <a:srcRect l="2648" t="4104" b="7506"/>
          <a:stretch>
            <a:fillRect/>
          </a:stretch>
        </p:blipFill>
        <p:spPr bwMode="auto">
          <a:xfrm>
            <a:off x="5072066" y="3929066"/>
            <a:ext cx="3714776" cy="25942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91440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ZXC\Desktop\на сайт\Новый год вместе с родителям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785794"/>
            <a:ext cx="3238646" cy="2355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ZXC\Desktop\DSC_027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4" r="5589" b="8458"/>
          <a:stretch/>
        </p:blipFill>
        <p:spPr bwMode="auto">
          <a:xfrm>
            <a:off x="4000496" y="714356"/>
            <a:ext cx="4886209" cy="2500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ZXC\Desktop\DSC0052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9" t="11080" r="20195" b="31695"/>
          <a:stretch/>
        </p:blipFill>
        <p:spPr bwMode="auto">
          <a:xfrm>
            <a:off x="357158" y="3857628"/>
            <a:ext cx="3429024" cy="2683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 descr="C:\Users\ZXC\Desktop\на сайт\Выпуск 20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4" b="21159"/>
          <a:stretch>
            <a:fillRect/>
          </a:stretch>
        </p:blipFill>
        <p:spPr bwMode="auto">
          <a:xfrm>
            <a:off x="2643174" y="2643182"/>
            <a:ext cx="3960440" cy="1857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24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91440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Picture 3" descr="C:\Users\Сардана Петровна\Desktop\күнчээн\DSC00506.JPG"/>
          <p:cNvPicPr>
            <a:picLocks noChangeAspect="1" noChangeArrowheads="1"/>
          </p:cNvPicPr>
          <p:nvPr/>
        </p:nvPicPr>
        <p:blipFill>
          <a:blip r:embed="rId2"/>
          <a:srcRect l="17447" t="4651" r="38934" b="4651"/>
          <a:stretch>
            <a:fillRect/>
          </a:stretch>
        </p:blipFill>
        <p:spPr bwMode="auto">
          <a:xfrm>
            <a:off x="5214942" y="1142984"/>
            <a:ext cx="3580927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t="4104" r="13302" b="9084"/>
          <a:stretch>
            <a:fillRect/>
          </a:stretch>
        </p:blipFill>
        <p:spPr bwMode="auto">
          <a:xfrm>
            <a:off x="2071670" y="3714752"/>
            <a:ext cx="3816424" cy="2776854"/>
          </a:xfrm>
          <a:prstGeom prst="ellipse">
            <a:avLst/>
          </a:prstGeom>
          <a:ln w="63500" cap="rnd">
            <a:solidFill>
              <a:srgbClr val="1F497D">
                <a:lumMod val="60000"/>
                <a:lumOff val="40000"/>
              </a:srgb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3" descr="C:\Users\ZXC\Desktop\на сайт\Кустовой НПК  Первые шаги дс Кырачаа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785794"/>
            <a:ext cx="4071966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4256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91440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ZXC\Desktop\Новая папка (2)\IMG_20180410_1024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" b="13345"/>
          <a:stretch/>
        </p:blipFill>
        <p:spPr bwMode="auto">
          <a:xfrm>
            <a:off x="571472" y="642918"/>
            <a:ext cx="3240360" cy="226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ZXC\Desktop\скан.документы\IMG_20170301_163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 t="3796" r="3902" b="24770"/>
          <a:stretch>
            <a:fillRect/>
          </a:stretch>
        </p:blipFill>
        <p:spPr bwMode="auto">
          <a:xfrm>
            <a:off x="4214810" y="642918"/>
            <a:ext cx="4587340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2368" t="11049"/>
          <a:stretch>
            <a:fillRect/>
          </a:stretch>
        </p:blipFill>
        <p:spPr bwMode="auto">
          <a:xfrm>
            <a:off x="2428860" y="3500438"/>
            <a:ext cx="410445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28662" y="2928934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ЭКСПО-Ярмарка</a:t>
            </a:r>
            <a:r>
              <a:rPr lang="ru-RU" dirty="0" smtClean="0"/>
              <a:t> 2018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86182" y="2928934"/>
            <a:ext cx="568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Профессиональный конкурс «Воспитатель года – 2017»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54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оле 40"/>
          <p:cNvSpPr txBox="1">
            <a:spLocks/>
          </p:cNvSpPr>
          <p:nvPr/>
        </p:nvSpPr>
        <p:spPr>
          <a:xfrm>
            <a:off x="395536" y="3212976"/>
            <a:ext cx="8291264" cy="165618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Wave1">
              <a:avLst/>
            </a:prstTxWarp>
            <a:no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</a:pPr>
            <a:endParaRPr lang="ru-RU" sz="9600" b="1" dirty="0">
              <a:solidFill>
                <a:srgbClr val="FF0000"/>
              </a:solidFill>
              <a:effectLst/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268955"/>
              </p:ext>
            </p:extLst>
          </p:nvPr>
        </p:nvGraphicFramePr>
        <p:xfrm>
          <a:off x="179512" y="2132856"/>
          <a:ext cx="8784975" cy="459545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04055"/>
                <a:gridCol w="4104456"/>
                <a:gridCol w="4176464"/>
              </a:tblGrid>
              <a:tr h="4342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сайта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24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Сайт «Детский сад»</a:t>
                      </a:r>
                      <a:endParaRPr lang="ru-RU" altLang="ru-RU" sz="1400" b="0" i="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www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.</a:t>
                      </a:r>
                      <a:r>
                        <a:rPr lang="en-US" altLang="ru-RU" sz="1400" dirty="0" err="1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detskiysad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.</a:t>
                      </a:r>
                      <a:r>
                        <a:rPr lang="en-US" altLang="ru-RU" sz="1400" dirty="0" err="1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ru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Портал Солнышко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://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www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solnet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ee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contests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index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php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«Все для детского сада»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ivalex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vistcom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ru</a:t>
                      </a:r>
                      <a:r>
                        <a:rPr lang="en-US" altLang="ru-RU" sz="1400" b="0" i="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US" altLang="ru-RU" sz="1400" u="sng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3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Твой 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ребенок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://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www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tvoyrebenok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ru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index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shtml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1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Воспитание детей дошкольного 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возраста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://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doshvozrast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ru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rabrod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rabrod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htm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«Всё для воспитателей и родителей»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7"/>
                        </a:rPr>
                        <a:t>www.doshkolniki.com.ru</a:t>
                      </a: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6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Мультимедиа для дошколят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8"/>
                        </a:rPr>
                        <a:t>http://lutiksol.narod2.ru/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6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Конспекты занятий в детском саду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9"/>
                        </a:rPr>
                        <a:t>http://konspekt.vscolu.ru/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9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Сайт для воспитателей детских садов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dohcolonoc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ru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Социальная образовательная сеть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maaam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ru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34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11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Педагогический интернет – портал</a:t>
                      </a:r>
                      <a:endParaRPr lang="ru-RU" altLang="ru-RU" sz="1400" baseline="0" dirty="0" smtClean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aseline="0" dirty="0" smtClean="0">
                          <a:latin typeface="+mn-lt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О детстве»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www.o-detstve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ru</a:t>
                      </a: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4462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FF0000"/>
                </a:solidFill>
                <a:ea typeface="Calibri"/>
                <a:cs typeface="Times New Roman"/>
              </a:rPr>
              <a:t>Список используемых Интернет- ресурсов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2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ZXC\Desktop\күнчээн\IMG_20180523_12501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2" t="27404" r="11266" b="50241"/>
          <a:stretch/>
        </p:blipFill>
        <p:spPr bwMode="auto">
          <a:xfrm flipH="1">
            <a:off x="428596" y="2000240"/>
            <a:ext cx="2286016" cy="32861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71604" y="357166"/>
            <a:ext cx="6030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1 раздел «Общие сведения»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928926" y="1142984"/>
            <a:ext cx="5929322" cy="54476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984806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Николаева Ульяна Лукична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Место работы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МБДОУ-ДС  №15»Кырачаан»,должность воспитатель.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Образование: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среднее специальное ,окончила в 1995 году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п.Черский Нижнеколымский колледж народов Севера.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u="sng" kern="0" dirty="0" smtClean="0">
                <a:solidFill>
                  <a:schemeClr val="accent2"/>
                </a:solidFill>
                <a:latin typeface="Arial" pitchFamily="34" charset="0"/>
                <a:ea typeface="Andale Sans UI" pitchFamily="2"/>
                <a:cs typeface="Arial" pitchFamily="34" charset="0"/>
              </a:rPr>
              <a:t>Профессиональная переподготовка:</a:t>
            </a:r>
            <a:r>
              <a:rPr lang="ru-RU" sz="1400" b="1" u="sng" kern="0" dirty="0" smtClean="0">
                <a:solidFill>
                  <a:srgbClr val="000000"/>
                </a:solidFill>
                <a:latin typeface="Arial" pitchFamily="34" charset="0"/>
                <a:ea typeface="Andale Sans UI" pitchFamily="2"/>
                <a:cs typeface="Arial" pitchFamily="34" charset="0"/>
              </a:rPr>
              <a:t> </a:t>
            </a:r>
            <a:r>
              <a:rPr lang="ru-RU" sz="1400" b="1" i="1" kern="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Andale Sans UI" pitchFamily="2"/>
                <a:cs typeface="Arial" pitchFamily="34" charset="0"/>
              </a:rPr>
              <a:t>2017г. ИРОиПК </a:t>
            </a:r>
            <a:r>
              <a:rPr lang="ru-RU" sz="1400" b="1" i="1" kern="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Andale Sans UI" pitchFamily="2"/>
                <a:cs typeface="Arial" pitchFamily="34" charset="0"/>
              </a:rPr>
              <a:t>им.С.Н.Донского</a:t>
            </a:r>
            <a:r>
              <a:rPr lang="ru-RU" sz="1400" b="1" i="1" kern="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Andale Sans UI" pitchFamily="2"/>
                <a:cs typeface="Arial" pitchFamily="34" charset="0"/>
              </a:rPr>
              <a:t>, воспитатель детей дошкольного возраста; 2018 г. Диплом о профессиональной переподготовке № 04 037146 ФГАОУ ВО «СВФУ им.М.К.Аммосова» «Учитель -логопед»; </a:t>
            </a:r>
            <a:endParaRPr lang="de-DE" sz="1400" b="1" i="1" dirty="0" smtClean="0">
              <a:solidFill>
                <a:schemeClr val="accent1">
                  <a:lumMod val="50000"/>
                </a:schemeClr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Общий трудовой стаж 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27лет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т.ч. педагогический стаж 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19лет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данной должности 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5лет.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данном учреждении работает 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2013г.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Курсы повышения квалификации по профилю деятельности,  количество часов 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144 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документ о курсовой подготовке </a:t>
            </a:r>
            <a:r>
              <a:rPr kumimoji="0" lang="ru-RU" sz="1400" b="1" i="1" u="sng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удостоверение№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2264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 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05 декабря 2016г 72ч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удостоверение №443 от 16.марта 2016г 72ч; удостоверение №7200 от 24 марта 2018г. 72ч.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Дата предыдущей аттестации: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2015 год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8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96908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Раздел 2. Результаты педагогической деятельности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859878"/>
              </p:ext>
            </p:extLst>
          </p:nvPr>
        </p:nvGraphicFramePr>
        <p:xfrm>
          <a:off x="571472" y="2786058"/>
          <a:ext cx="8072498" cy="325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8697"/>
                <a:gridCol w="1377731"/>
                <a:gridCol w="1153214"/>
                <a:gridCol w="1153214"/>
                <a:gridCol w="1153214"/>
                <a:gridCol w="1153214"/>
                <a:gridCol w="1153214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Год выпуска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Число</a:t>
                      </a:r>
                      <a:r>
                        <a:rPr lang="ru-RU" sz="105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выпускников подготовительной группы ДОУ, где работал аттестующийся воспитатель</a:t>
                      </a:r>
                      <a:endParaRPr lang="ru-RU" sz="105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Поступили учиться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Из них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05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Инновационные</a:t>
                      </a:r>
                      <a:r>
                        <a:rPr lang="ru-RU" sz="11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общеобразовательные учреждения</a:t>
                      </a:r>
                      <a:endParaRPr lang="ru-RU" sz="11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Общеобразовательные</a:t>
                      </a:r>
                      <a:r>
                        <a:rPr lang="ru-RU" sz="11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школы</a:t>
                      </a:r>
                      <a:endParaRPr lang="ru-RU" sz="11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Специальные  (коррекционные) общеобразовательные школы</a:t>
                      </a:r>
                      <a:endParaRPr lang="ru-RU" sz="11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Обучаются на «4» и «5» (число и %</a:t>
                      </a:r>
                      <a:r>
                        <a:rPr lang="ru-RU" sz="11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от общего числа выпускников)</a:t>
                      </a:r>
                      <a:endParaRPr lang="ru-RU" sz="11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Получают</a:t>
                      </a:r>
                      <a:r>
                        <a:rPr lang="ru-RU" sz="11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дополнительное образование в школах искусств, кружках по интересам  </a:t>
                      </a:r>
                      <a:r>
                        <a:rPr lang="ru-RU" sz="11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(число и %</a:t>
                      </a:r>
                      <a:r>
                        <a:rPr lang="ru-RU" sz="11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от общего числа выпускников)</a:t>
                      </a:r>
                      <a:endParaRPr lang="ru-RU" sz="11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2019г.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  <a:endParaRPr lang="ru-RU" sz="11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60%</a:t>
                      </a:r>
                      <a:endParaRPr lang="ru-RU" sz="11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100%</a:t>
                      </a:r>
                      <a:endParaRPr lang="ru-RU" sz="11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2020г.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50%</a:t>
                      </a:r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100%</a:t>
                      </a:r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2021г.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60%</a:t>
                      </a:r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100%</a:t>
                      </a:r>
                      <a:endParaRPr lang="ru-RU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1247" y="2214554"/>
            <a:ext cx="8882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1. Сведения о выпускниках ДОУ – воспитанниках аттестуемого воспитателя ( за 3 года)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286808" cy="4786346"/>
          </a:xfrm>
        </p:spPr>
        <p:txBody>
          <a:bodyPr/>
          <a:lstStyle/>
          <a:p>
            <a:pPr>
              <a:buNone/>
            </a:pPr>
            <a:endParaRPr lang="ru-RU" sz="1200" i="1" u="sng" dirty="0" smtClean="0"/>
          </a:p>
          <a:p>
            <a:pPr>
              <a:buNone/>
            </a:pPr>
            <a:endParaRPr lang="ru-RU" sz="12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800" i="1" u="sng" dirty="0" smtClean="0"/>
          </a:p>
          <a:p>
            <a:pPr>
              <a:buNone/>
            </a:pPr>
            <a:endParaRPr lang="ru-RU" sz="1200" i="1" u="sng" dirty="0" smtClean="0"/>
          </a:p>
          <a:p>
            <a:pPr>
              <a:buNone/>
            </a:pPr>
            <a:endParaRPr lang="ru-RU" sz="1200" i="1" u="sng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/>
          </a:p>
        </p:txBody>
      </p:sp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2071670" y="357166"/>
            <a:ext cx="5011437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Результаты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итогового мониторинга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67136"/>
              </p:ext>
            </p:extLst>
          </p:nvPr>
        </p:nvGraphicFramePr>
        <p:xfrm>
          <a:off x="571472" y="2071678"/>
          <a:ext cx="8072496" cy="412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8124"/>
                <a:gridCol w="2018124"/>
                <a:gridCol w="2018124"/>
                <a:gridCol w="2018124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области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u="sng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Результаты итогового мониторинга 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2019</a:t>
                      </a:r>
                      <a:endParaRPr lang="ru-RU" sz="16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2020</a:t>
                      </a:r>
                      <a:endParaRPr lang="ru-RU" sz="16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2021</a:t>
                      </a:r>
                      <a:endParaRPr lang="ru-RU" sz="16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Познавательное развитие</a:t>
                      </a:r>
                      <a:endParaRPr lang="ru-RU" sz="1600" b="1" i="0" u="none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60%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67%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70%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Социально-коммуникативное</a:t>
                      </a:r>
                      <a:r>
                        <a:rPr lang="ru-RU" sz="1600" b="1" i="0" u="non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развитие</a:t>
                      </a:r>
                      <a:endParaRPr lang="ru-RU" sz="1600" b="1" i="0" u="none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45,5%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53%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65%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Речевое развитие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54%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61%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69%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Художественно-эстетическое развитие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56%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69%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70%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Физическое развитие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54%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59%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70C0"/>
                          </a:solidFill>
                        </a:rPr>
                        <a:t>65%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3. Участие воспитанников в кустовых,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 районных олимпиадах конкурсах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500034" y="2285992"/>
            <a:ext cx="8229600" cy="439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800" i="1" u="sng" dirty="0" smtClean="0"/>
              <a:t>2014г. Нартахов Никита-3место ДИП «Сонор»;</a:t>
            </a:r>
          </a:p>
          <a:p>
            <a:pPr>
              <a:buNone/>
            </a:pPr>
            <a:r>
              <a:rPr lang="ru-RU" sz="1800" i="1" u="sng" dirty="0" smtClean="0"/>
              <a:t>2015г. Уйгурова Сааскылаана -  сертификат участника конкурса чтецов;</a:t>
            </a:r>
          </a:p>
          <a:p>
            <a:pPr>
              <a:buNone/>
            </a:pPr>
            <a:r>
              <a:rPr lang="ru-RU" sz="1800" i="1" u="sng" dirty="0" smtClean="0"/>
              <a:t>2016г. Самсонова Лаура – сертификат участника  олимпиады «Знайка»;</a:t>
            </a:r>
          </a:p>
          <a:p>
            <a:pPr>
              <a:buNone/>
            </a:pPr>
            <a:r>
              <a:rPr lang="ru-RU" sz="1800" i="1" u="sng" dirty="0" smtClean="0"/>
              <a:t>2016г.  Воспитанники подготовительной группы участники  кустового спортивного конкурса в ш/с </a:t>
            </a:r>
            <a:r>
              <a:rPr lang="ru-RU" sz="1800" i="1" u="sng" dirty="0" err="1" smtClean="0"/>
              <a:t>им.М.Д.Нартаховой</a:t>
            </a:r>
            <a:r>
              <a:rPr lang="ru-RU" sz="1800" i="1" u="sng" dirty="0" smtClean="0"/>
              <a:t>; </a:t>
            </a:r>
          </a:p>
          <a:p>
            <a:pPr>
              <a:buNone/>
            </a:pPr>
            <a:r>
              <a:rPr lang="ru-RU" sz="1800" i="1" u="sng" dirty="0" smtClean="0"/>
              <a:t>2016г. Чикитова Карина – сертификат участника районного конкурса «</a:t>
            </a:r>
            <a:r>
              <a:rPr lang="ru-RU" sz="1800" i="1" u="sng" dirty="0" err="1" smtClean="0"/>
              <a:t>Чугдаарар</a:t>
            </a:r>
            <a:r>
              <a:rPr lang="ru-RU" sz="1800" i="1" u="sng" dirty="0" smtClean="0"/>
              <a:t> </a:t>
            </a:r>
            <a:r>
              <a:rPr lang="ru-RU" sz="1800" i="1" u="sng" dirty="0" err="1" smtClean="0"/>
              <a:t>чуорааннар</a:t>
            </a:r>
            <a:r>
              <a:rPr lang="ru-RU" sz="1800" i="1" u="sng" dirty="0" smtClean="0"/>
              <a:t>»;</a:t>
            </a:r>
          </a:p>
          <a:p>
            <a:pPr>
              <a:buNone/>
            </a:pPr>
            <a:r>
              <a:rPr lang="ru-RU" sz="1800" i="1" u="sng" dirty="0" smtClean="0"/>
              <a:t>2017г. Хохолова Инесса – сертификат участника чтецов;</a:t>
            </a:r>
          </a:p>
          <a:p>
            <a:pPr>
              <a:buNone/>
            </a:pPr>
            <a:r>
              <a:rPr lang="ru-RU" sz="1800" i="1" u="sng" dirty="0" smtClean="0"/>
              <a:t>2017г Корнилов Богдан – сертификат участника  районного конкурса «Я - исследователь»</a:t>
            </a:r>
          </a:p>
          <a:p>
            <a:pPr>
              <a:buNone/>
            </a:pPr>
            <a:r>
              <a:rPr lang="ru-RU" sz="1800" i="1" u="sng" dirty="0" smtClean="0"/>
              <a:t>2017г. Егоров Эрчим  - сертификат участника кустового  конкурса исследовательских и творческих работ «Мои первые открытия»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Раздел 3 « Научно-методическая деятельность»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/>
          <a:lstStyle/>
          <a:p>
            <a:pPr>
              <a:buNone/>
            </a:pPr>
            <a:endParaRPr lang="ru-RU" sz="1200" dirty="0" smtClean="0"/>
          </a:p>
          <a:p>
            <a:pPr>
              <a:buNone/>
            </a:pPr>
            <a:r>
              <a:rPr lang="ru-RU" sz="1400" dirty="0" smtClean="0"/>
              <a:t>        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Работа педагога обосновывается в образовательных программах дошкольного образования «От рождения до школы»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и реализует  национальный региональный компонент в образовательном процессе 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sz="1400" i="1" dirty="0" err="1" smtClean="0">
                <a:solidFill>
                  <a:schemeClr val="accent2">
                    <a:lumMod val="50000"/>
                  </a:schemeClr>
                </a:solidFill>
              </a:rPr>
              <a:t>Тосхол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</a:rPr>
              <a:t>», как базовая программа дошкольного образования и «</a:t>
            </a:r>
            <a:r>
              <a:rPr lang="ru-RU" sz="1400" i="1" dirty="0" err="1" smtClean="0">
                <a:solidFill>
                  <a:schemeClr val="accent2">
                    <a:lumMod val="50000"/>
                  </a:schemeClr>
                </a:solidFill>
              </a:rPr>
              <a:t>Кэнчээри</a:t>
            </a:r>
            <a:r>
              <a:rPr lang="ru-RU" sz="1400" i="1" dirty="0" smtClean="0">
                <a:solidFill>
                  <a:schemeClr val="accent2">
                    <a:lumMod val="50000"/>
                  </a:schemeClr>
                </a:solidFill>
              </a:rPr>
              <a:t>» 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200" i="1" dirty="0" smtClean="0"/>
              <a:t> </a:t>
            </a:r>
            <a:endParaRPr lang="ru-RU" sz="1200" dirty="0" smtClean="0"/>
          </a:p>
          <a:p>
            <a:pPr algn="ctr">
              <a:buNone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</a:rPr>
              <a:t>Участие в профессиональных конкурсах муниципального,</a:t>
            </a:r>
          </a:p>
          <a:p>
            <a:pPr algn="ctr">
              <a:buNone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</a:rPr>
              <a:t> регионального</a:t>
            </a:r>
            <a:r>
              <a:rPr lang="tt-RU" sz="1400" b="1" dirty="0" smtClean="0">
                <a:solidFill>
                  <a:schemeClr val="bg2">
                    <a:lumMod val="10000"/>
                  </a:schemeClr>
                </a:solidFill>
              </a:rPr>
              <a:t>, республиканского,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</a:rPr>
              <a:t> федерального уровня, год участия, результаты </a:t>
            </a:r>
          </a:p>
          <a:p>
            <a:pPr>
              <a:buNone/>
            </a:pPr>
            <a:r>
              <a:rPr lang="ru-RU" sz="1400" dirty="0" smtClean="0"/>
              <a:t> </a:t>
            </a:r>
            <a:r>
              <a:rPr lang="ru-RU" sz="1200" i="1" u="sng" dirty="0" smtClean="0">
                <a:solidFill>
                  <a:schemeClr val="accent2">
                    <a:lumMod val="50000"/>
                  </a:schemeClr>
                </a:solidFill>
              </a:rPr>
              <a:t>2017 г. Сертификат районного конкурса профессионального мастерства «Воспитатель Года - 2017»; </a:t>
            </a:r>
            <a:endParaRPr lang="ru-RU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200" i="1" u="sng" dirty="0" smtClean="0">
                <a:solidFill>
                  <a:schemeClr val="accent2">
                    <a:lumMod val="50000"/>
                  </a:schemeClr>
                </a:solidFill>
              </a:rPr>
              <a:t>2018 г.Участник районного конкурса образовательных проектов «Экспо-ярмарка -2018» по теме проекта «Доброта вокруг нас»; </a:t>
            </a:r>
            <a:endParaRPr lang="ru-RU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200" i="1" u="sng" dirty="0" smtClean="0">
                <a:solidFill>
                  <a:schemeClr val="accent2">
                    <a:lumMod val="50000"/>
                  </a:schemeClr>
                </a:solidFill>
              </a:rPr>
              <a:t>2018 г. получила грант на главы МР «Олекминский район»,  проект «Коррекционно-развивающая среда логопедического центра «Болтунишка», в номинации «Протяни руку» в размере 53200 рублей;</a:t>
            </a:r>
            <a:endParaRPr lang="ru-RU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200" i="1" u="sng" dirty="0" smtClean="0">
                <a:solidFill>
                  <a:schemeClr val="accent2">
                    <a:lumMod val="50000"/>
                  </a:schemeClr>
                </a:solidFill>
              </a:rPr>
              <a:t>2016 г. Участник слета работников ДОУ Олекминского района.</a:t>
            </a:r>
            <a:endParaRPr lang="ru-RU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200" dirty="0" smtClean="0"/>
              <a:t> </a:t>
            </a:r>
          </a:p>
          <a:p>
            <a:pPr algn="ctr">
              <a:buNone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</a:rPr>
              <a:t>Участие в научно-практических конференциях различного уровня</a:t>
            </a:r>
          </a:p>
          <a:p>
            <a:pPr>
              <a:buNone/>
            </a:pPr>
            <a:r>
              <a:rPr lang="ru-RU" sz="1200" i="1" dirty="0" smtClean="0"/>
              <a:t> </a:t>
            </a:r>
            <a:endParaRPr lang="ru-RU" sz="1200" dirty="0" smtClean="0"/>
          </a:p>
          <a:p>
            <a:pPr>
              <a:buNone/>
            </a:pPr>
            <a:r>
              <a:rPr lang="ru-RU" sz="1200" i="1" u="sng" dirty="0" smtClean="0">
                <a:solidFill>
                  <a:schemeClr val="accent2">
                    <a:lumMod val="50000"/>
                  </a:schemeClr>
                </a:solidFill>
              </a:rPr>
              <a:t>2017г. Научно-практическая районная конференция «Корниловские </a:t>
            </a:r>
            <a:r>
              <a:rPr lang="ru-RU" sz="1200" i="1" u="sng" dirty="0" err="1" smtClean="0">
                <a:solidFill>
                  <a:schemeClr val="accent2">
                    <a:lumMod val="50000"/>
                  </a:schemeClr>
                </a:solidFill>
              </a:rPr>
              <a:t>чтения,сертификат</a:t>
            </a:r>
            <a:r>
              <a:rPr lang="ru-RU" sz="1200" i="1" u="sng" dirty="0" smtClean="0">
                <a:solidFill>
                  <a:schemeClr val="accent2">
                    <a:lumMod val="50000"/>
                  </a:schemeClr>
                </a:solidFill>
              </a:rPr>
              <a:t> участника  тема: «Якутские узоры как средство формирования геометрических представлений у детей старшего дошкольного возраста», </a:t>
            </a:r>
            <a:endParaRPr lang="ru-RU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200" i="1" u="sng" dirty="0" smtClean="0">
                <a:solidFill>
                  <a:schemeClr val="accent2">
                    <a:lumMod val="50000"/>
                  </a:schemeClr>
                </a:solidFill>
              </a:rPr>
              <a:t>2017г. Распространение опыта на кустовом МО для педагогов ДОУ тема: «Использование игровых технологий в работе для детей  с ОНР кружок «Болтунишка»»; </a:t>
            </a:r>
            <a:endParaRPr lang="ru-RU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200" i="1" u="sng" dirty="0" smtClean="0">
                <a:solidFill>
                  <a:schemeClr val="accent2">
                    <a:lumMod val="50000"/>
                  </a:schemeClr>
                </a:solidFill>
              </a:rPr>
              <a:t>2018г. Научно-практическая районная конференция «Абагинские чтения».</a:t>
            </a:r>
            <a:endParaRPr lang="ru-RU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200" i="1" dirty="0" smtClean="0"/>
              <a:t> </a:t>
            </a:r>
            <a:endParaRPr lang="ru-RU" sz="1200" dirty="0" smtClean="0"/>
          </a:p>
          <a:p>
            <a:pPr>
              <a:buNone/>
            </a:pPr>
            <a:r>
              <a:rPr lang="ru-RU" sz="1200" i="1" dirty="0" smtClean="0"/>
              <a:t> </a:t>
            </a:r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u="sng" dirty="0" smtClean="0"/>
              <a:t>Публикации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Picture 2" descr="C:\Users\ZXC\Downloads\4efabec0795f408348bb8d6e29b9dd8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295286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04" y="1988840"/>
            <a:ext cx="308113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Раздел 4 «Внеурочная деятельность»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/>
              <a:t>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Логопедический кружок «Болтунишка»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Цель: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Помочь детям овладеть правильным звукопроизношением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Сардана Петровна\Pictures\фото из камеры 1\DSC00034.JPG"/>
          <p:cNvPicPr>
            <a:picLocks noChangeAspect="1" noChangeArrowheads="1"/>
          </p:cNvPicPr>
          <p:nvPr/>
        </p:nvPicPr>
        <p:blipFill>
          <a:blip r:embed="rId2" cstate="print"/>
          <a:srcRect l="26285" t="2564" r="7136" b="5128"/>
          <a:stretch>
            <a:fillRect/>
          </a:stretch>
        </p:blipFill>
        <p:spPr bwMode="auto">
          <a:xfrm>
            <a:off x="5868144" y="3214686"/>
            <a:ext cx="2847260" cy="3180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4519" t="7383" r="22864" b="8961"/>
          <a:stretch>
            <a:fillRect/>
          </a:stretch>
        </p:blipFill>
        <p:spPr bwMode="auto">
          <a:xfrm rot="5400000">
            <a:off x="745850" y="2872850"/>
            <a:ext cx="2150051" cy="285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23164"/>
            <a:ext cx="172561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/>
              <a:t>Раздел 5. Учебно-материальная база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14554"/>
            <a:ext cx="3829048" cy="5114948"/>
          </a:xfrm>
        </p:spPr>
        <p:txBody>
          <a:bodyPr/>
          <a:lstStyle/>
          <a:p>
            <a:pPr lvl="0" algn="ctr">
              <a:buNone/>
            </a:pPr>
            <a:r>
              <a:rPr lang="ru-RU" sz="1800" b="1" dirty="0" smtClean="0"/>
              <a:t>  </a:t>
            </a:r>
            <a:r>
              <a:rPr lang="ru-RU" sz="1600" b="1" dirty="0" smtClean="0">
                <a:solidFill>
                  <a:srgbClr val="C00000"/>
                </a:solidFill>
              </a:rPr>
              <a:t>Наглядные пособия:</a:t>
            </a:r>
            <a:endParaRPr lang="ru-RU" sz="16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Сюжетные картинки по ФГОС: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«Домашние животные»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«Дикие животные»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«Овощи»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«Фрукты»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«Семья»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«Транспорт» и тд.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071670" y="5000636"/>
            <a:ext cx="350046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u="sng" dirty="0" smtClean="0">
                <a:solidFill>
                  <a:srgbClr val="C00000"/>
                </a:solidFill>
              </a:rPr>
              <a:t>Технические средства обучения: </a:t>
            </a:r>
            <a:endParaRPr lang="ru-RU" sz="16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Телевизор, музыкальный центр, ноутбук, принтер,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обучающие аудио и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</a:rPr>
              <a:t>медиатека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, проектор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2214554"/>
            <a:ext cx="431073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u="sng" dirty="0" smtClean="0">
                <a:solidFill>
                  <a:srgbClr val="C00000"/>
                </a:solidFill>
              </a:rPr>
              <a:t>Разработана рабочая программа </a:t>
            </a:r>
          </a:p>
          <a:p>
            <a:pPr lvl="0" algn="ctr"/>
            <a:r>
              <a:rPr lang="ru-RU" sz="1600" b="1" u="sng" dirty="0" smtClean="0">
                <a:solidFill>
                  <a:srgbClr val="C00000"/>
                </a:solidFill>
              </a:rPr>
              <a:t>по развитию детей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в соответствии 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с ООП МБДОУ в соответствии ФГОС. 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Программа построена на основе 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общеобразовательной программы 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дошкольного образования 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«От рождения до школы»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под редакцией Н.Е.Вераксы, Т.С.Комаровой., 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тематическое планирование построена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на основе интеграции всех образовательных</a:t>
            </a:r>
          </a:p>
          <a:p>
            <a:pPr lvl="0"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областей.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>
        <a:scene3d>
          <a:camera prst="orthographicFront">
            <a:rot lat="0" lon="0" rev="0"/>
          </a:camera>
          <a:lightRig rig="contrasting" dir="t">
            <a:rot lat="0" lon="0" rev="4500000"/>
          </a:lightRig>
        </a:scene3d>
        <a:sp3d contourW="6350" prstMaterial="metal">
          <a:bevelT w="127000" h="31750" prst="relaxedInset"/>
          <a:contourClr>
            <a:schemeClr val="accent1">
              <a:shade val="75000"/>
            </a:schemeClr>
          </a:contourClr>
        </a:sp3d>
      </a:bodyPr>
      <a:lstStyle>
        <a:defPPr algn="ctr">
          <a:defRPr b="1" cap="all" dirty="0" smtClean="0">
            <a:ln w="0">
              <a:solidFill>
                <a:schemeClr val="tx1"/>
              </a:solidFill>
            </a:ln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>
        <a:scene3d>
          <a:camera prst="orthographicFront">
            <a:rot lat="0" lon="0" rev="0"/>
          </a:camera>
          <a:lightRig rig="contrasting" dir="t">
            <a:rot lat="0" lon="0" rev="4500000"/>
          </a:lightRig>
        </a:scene3d>
        <a:sp3d contourW="6350" prstMaterial="metal">
          <a:bevelT w="127000" h="31750" prst="relaxedInset"/>
          <a:contourClr>
            <a:schemeClr val="accent1">
              <a:shade val="75000"/>
            </a:schemeClr>
          </a:contourClr>
        </a:sp3d>
      </a:bodyPr>
      <a:lstStyle>
        <a:defPPr algn="ctr">
          <a:defRPr b="1" cap="all" dirty="0" smtClean="0">
            <a:ln w="0">
              <a:solidFill>
                <a:schemeClr val="tx1"/>
              </a:solidFill>
            </a:ln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2524</TotalTime>
  <Words>1226</Words>
  <Application>Microsoft Office PowerPoint</Application>
  <PresentationFormat>Экран (4:3)</PresentationFormat>
  <Paragraphs>262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Тема Office</vt:lpstr>
      <vt:lpstr>Шаблон 2</vt:lpstr>
      <vt:lpstr>1_Шаблон 2</vt:lpstr>
      <vt:lpstr>2_Шаблон 2</vt:lpstr>
      <vt:lpstr>1_Тема Office</vt:lpstr>
      <vt:lpstr>Презентация PowerPoint</vt:lpstr>
      <vt:lpstr>Презентация PowerPoint</vt:lpstr>
      <vt:lpstr>Раздел 2. Результаты педагогической деятельности</vt:lpstr>
      <vt:lpstr>Презентация PowerPoint</vt:lpstr>
      <vt:lpstr>3. Участие воспитанников в кустовых,  районных олимпиадах конкурсах </vt:lpstr>
      <vt:lpstr>Раздел 3 « Научно-методическая деятельность» </vt:lpstr>
      <vt:lpstr>Публикации </vt:lpstr>
      <vt:lpstr>Раздел 4 «Внеурочная деятельность» </vt:lpstr>
      <vt:lpstr>Раздел 5. Учебно-материальная база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ясли</cp:lastModifiedBy>
  <cp:revision>222</cp:revision>
  <cp:lastPrinted>2014-01-12T15:07:22Z</cp:lastPrinted>
  <dcterms:created xsi:type="dcterms:W3CDTF">2013-01-31T10:08:31Z</dcterms:created>
  <dcterms:modified xsi:type="dcterms:W3CDTF">2022-02-22T05:06:32Z</dcterms:modified>
</cp:coreProperties>
</file>