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3" r:id="rId1"/>
  </p:sldMasterIdLst>
  <p:notesMasterIdLst>
    <p:notesMasterId r:id="rId25"/>
  </p:notesMasterIdLst>
  <p:sldIdLst>
    <p:sldId id="256" r:id="rId2"/>
    <p:sldId id="257" r:id="rId3"/>
    <p:sldId id="28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86" r:id="rId12"/>
    <p:sldId id="271" r:id="rId13"/>
    <p:sldId id="272" r:id="rId14"/>
    <p:sldId id="273" r:id="rId15"/>
    <p:sldId id="274" r:id="rId16"/>
    <p:sldId id="275" r:id="rId17"/>
    <p:sldId id="283" r:id="rId18"/>
    <p:sldId id="285" r:id="rId19"/>
    <p:sldId id="276" r:id="rId20"/>
    <p:sldId id="277" r:id="rId21"/>
    <p:sldId id="278" r:id="rId22"/>
    <p:sldId id="279" r:id="rId23"/>
    <p:sldId id="28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Schoolbook" panose="02040604050505020304" pitchFamily="18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4F9D-BC70-4D0F-A6A0-D58795CCE69E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C7D9-E1F4-4E51-8242-7AFA674032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C7D9-E1F4-4E51-8242-7AFA6740324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88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1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58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4" y="244478"/>
            <a:ext cx="8385173" cy="14319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1" y="1905001"/>
            <a:ext cx="3927473" cy="41910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918074" y="1905001"/>
            <a:ext cx="3927473" cy="41910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>
          <a:xfrm>
            <a:off x="838199" y="6245228"/>
            <a:ext cx="1901823" cy="476248"/>
          </a:xfrm>
        </p:spPr>
        <p:txBody>
          <a:bodyPr anchor="t"/>
          <a:lstStyle>
            <a:lvl1pPr algn="l">
              <a:defRPr lang="ru-RU" sz="1600">
                <a:solidFill>
                  <a:srgbClr val="000000"/>
                </a:solidFill>
                <a:latin typeface="Calibri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>
          <a:xfrm>
            <a:off x="3428998" y="6245228"/>
            <a:ext cx="2895599" cy="476248"/>
          </a:xfrm>
        </p:spPr>
        <p:txBody>
          <a:bodyPr anchor="t"/>
          <a:lstStyle>
            <a:lvl1pPr>
              <a:defRPr lang="ru-RU" sz="1600">
                <a:solidFill>
                  <a:srgbClr val="000000"/>
                </a:solidFill>
                <a:latin typeface="Calibri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>
          <a:xfrm>
            <a:off x="6937378" y="6245228"/>
            <a:ext cx="1901823" cy="476248"/>
          </a:xfrm>
        </p:spPr>
        <p:txBody>
          <a:bodyPr anchor="t" anchorCtr="0"/>
          <a:lstStyle>
            <a:lvl1pPr algn="l">
              <a:defRPr lang="ru-RU" sz="1600" b="0">
                <a:solidFill>
                  <a:srgbClr val="000000"/>
                </a:solidFill>
                <a:latin typeface="Calibri"/>
              </a:defRPr>
            </a:lvl1pPr>
          </a:lstStyle>
          <a:p>
            <a:pPr lvl="0"/>
            <a:fld id="{468E9070-C00F-4F14-8492-2A67E69CEA4D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98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31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43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50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99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2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243407"/>
            <a:ext cx="7704856" cy="496855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                    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       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>Якутские узоры как средство формирования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геометрических представлений у детей старшего дошкольного возраста 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7344816" cy="2664297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19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</a:t>
            </a:r>
            <a:endParaRPr lang="ru-RU" sz="21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Николаева </a:t>
            </a: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Ульяна </a:t>
            </a:r>
            <a:r>
              <a:rPr lang="ru-RU" sz="21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Лукична</a:t>
            </a:r>
            <a:r>
              <a:rPr lang="ru-RU" sz="2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lvl="0">
              <a:buClr>
                <a:srgbClr val="3891A7"/>
              </a:buClr>
            </a:pP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3891A7"/>
              </a:buClr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4341" y="404664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10527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и методика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констатирующего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66144" cy="561662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Методика 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Якутские узоры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выявить представления детей старшего дошкольного возраста о якутских узорах, умения находить в якутских узорах геометрические фигуры, их элементы.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детям предлагаются листы с рисунками якутских узоров в отдельности.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детям: называть узоры; их элементы; называть геометрические фигуры, которых они находят в элементах узоров; Перечислить свойства, благодаря которым эту фигуру можно отличить от остальных геометрических фигур, а затем украшать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изделия. Знания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умения детей оценивается в баллах от 1-10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«Чудо фигуры».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проверить умения различать квадрат, прямоугольник, треугольник, круг, виды многоугольника; осуществлять группировку по нескольким свойствам, установить отношения, зависимости и отражать их в речи: обобщать, высказывать свои суждения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2128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Методика 3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«Игра на матрице».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Цель: выявить у детей представление о пространственном расположении объектов; умений  решать интеллектуальные задачи, проявляя догадку, объясняя и описывая правильность своих действий; уровни овладения самостоятельно осуществлять классификацию по нескольким свойствам, умения обнаруживать отношения и зависимости, отражать  их в речи. Выявить проявления творчества, интерес к решению задач игры, суждения детей.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Материал: квадратная матрица, разделенная на 36 клеток (6х6).                        В верхнем ряду матрицы убывающие по величине треугольники. В левой                  и правой колонках сверху вниз – треугольник, многоугольники, квадрат, круг. Действия детей: заполнить пустые клетки матрицы, совершая при этом  операции анализа, сравнения, систематизации и частично классификации.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 txBox="1">
            <a:spLocks noGrp="1"/>
          </p:cNvSpPr>
          <p:nvPr>
            <p:ph type="body" idx="1"/>
          </p:nvPr>
        </p:nvSpPr>
        <p:spPr>
          <a:xfrm>
            <a:off x="107504" y="0"/>
            <a:ext cx="9036496" cy="836712"/>
          </a:xfrm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endParaRPr lang="ru-RU" sz="1200" b="1" dirty="0" smtClean="0">
              <a:latin typeface="Century Schoolbook" pitchFamily="18" charset="0"/>
            </a:endParaRPr>
          </a:p>
          <a:p>
            <a:pPr lvl="0" algn="ctr">
              <a:buNone/>
            </a:pPr>
            <a:endParaRPr lang="ru-RU" sz="1200" b="1" dirty="0">
              <a:latin typeface="Century Schoolbook" pitchFamily="18" charset="0"/>
            </a:endParaRPr>
          </a:p>
          <a:p>
            <a:pPr lvl="0" algn="ctr"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9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уровня развития геометрических представлений </a:t>
            </a:r>
            <a:endParaRPr lang="ru-RU" sz="9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9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в экспериментальной группе </a:t>
            </a:r>
          </a:p>
          <a:p>
            <a:pPr lvl="0">
              <a:buNone/>
            </a:pPr>
            <a:endParaRPr lang="ru-RU" sz="2000" dirty="0"/>
          </a:p>
          <a:p>
            <a:pPr lvl="0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12976"/>
            <a:ext cx="8856984" cy="8224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0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уровня развития геометрических представлений у детей в контрольной  группе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64973"/>
              </p:ext>
            </p:extLst>
          </p:nvPr>
        </p:nvGraphicFramePr>
        <p:xfrm>
          <a:off x="1259632" y="1124744"/>
          <a:ext cx="6768752" cy="2005560"/>
        </p:xfrm>
        <a:graphic>
          <a:graphicData uri="http://schemas.openxmlformats.org/drawingml/2006/table">
            <a:tbl>
              <a:tblPr/>
              <a:tblGrid>
                <a:gridCol w="1362174"/>
                <a:gridCol w="1694682"/>
                <a:gridCol w="1819557"/>
                <a:gridCol w="1892339"/>
              </a:tblGrid>
              <a:tr h="504056"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Уровни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Методика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Методика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Методика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78"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Высокий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914"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Средний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55 %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60 %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2"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Низкий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94264"/>
              </p:ext>
            </p:extLst>
          </p:nvPr>
        </p:nvGraphicFramePr>
        <p:xfrm>
          <a:off x="1331640" y="4149079"/>
          <a:ext cx="6768752" cy="2085248"/>
        </p:xfrm>
        <a:graphic>
          <a:graphicData uri="http://schemas.openxmlformats.org/drawingml/2006/table">
            <a:tbl>
              <a:tblPr/>
              <a:tblGrid>
                <a:gridCol w="1425000"/>
                <a:gridCol w="1638750"/>
                <a:gridCol w="1852501"/>
                <a:gridCol w="1852501"/>
              </a:tblGrid>
              <a:tr h="432049"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Уровни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Методика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Методика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Методика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62"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Высокий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 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 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08"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45 %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 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 60 %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29"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  Низкий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 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 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55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4"/>
          <p:cNvSpPr txBox="1">
            <a:spLocks noGrp="1"/>
          </p:cNvSpPr>
          <p:nvPr>
            <p:ph type="title"/>
          </p:nvPr>
        </p:nvSpPr>
        <p:spPr>
          <a:xfrm>
            <a:off x="1331640" y="410229"/>
            <a:ext cx="7498080" cy="1143000"/>
          </a:xfrm>
        </p:spPr>
        <p:txBody>
          <a:bodyPr anchorCtr="1">
            <a:noAutofit/>
          </a:bodyPr>
          <a:lstStyle/>
          <a:p>
            <a:pPr lvl="0" algn="ctr"/>
            <a:r>
              <a:rPr lang="sah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уровней развития геометрических представлений у детей по итогам констатирующего эксперимента</a:t>
            </a:r>
            <a:endParaRPr lang="ru-RU" sz="2400" b="1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73761"/>
              </p:ext>
            </p:extLst>
          </p:nvPr>
        </p:nvGraphicFramePr>
        <p:xfrm>
          <a:off x="1187624" y="1772816"/>
          <a:ext cx="6840760" cy="3729974"/>
        </p:xfrm>
        <a:graphic>
          <a:graphicData uri="http://schemas.openxmlformats.org/drawingml/2006/table">
            <a:tbl>
              <a:tblPr/>
              <a:tblGrid>
                <a:gridCol w="1310735"/>
                <a:gridCol w="921513"/>
                <a:gridCol w="864096"/>
                <a:gridCol w="792088"/>
                <a:gridCol w="1152128"/>
                <a:gridCol w="864096"/>
                <a:gridCol w="936104"/>
              </a:tblGrid>
              <a:tr h="1152128">
                <a:tc rowSpan="2"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9705" indent="9017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Низкий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%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%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%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Эксперимент-я 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4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25%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45%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30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4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7</a:t>
                      </a:r>
                      <a:endParaRPr lang="ru-RU" sz="20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404664"/>
            <a:ext cx="8362176" cy="648072"/>
          </a:xfrm>
        </p:spPr>
        <p:txBody>
          <a:bodyPr anchorCtr="1">
            <a:noAutofit/>
          </a:bodyPr>
          <a:lstStyle/>
          <a:p>
            <a:pPr lvl="0"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и методика формирования геометрических представлений у детей посредством якутских узоров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11560" y="1268760"/>
            <a:ext cx="8218160" cy="5376664"/>
          </a:xfrm>
        </p:spPr>
        <p:txBody>
          <a:bodyPr>
            <a:normAutofit/>
          </a:bodyPr>
          <a:lstStyle/>
          <a:p>
            <a:pPr marL="82296" lv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Задачи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формирующего этапа исследования:</a:t>
            </a:r>
          </a:p>
          <a:p>
            <a:pPr marL="82296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Определить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педагогические  условия эффективного развития геометрических представлений у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Разработать методику обучающего эксперимента.</a:t>
            </a:r>
          </a:p>
          <a:p>
            <a:pPr marL="82296" lv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Провести обучающий эксперимент</a:t>
            </a:r>
          </a:p>
          <a:p>
            <a:pPr lvl="0"/>
            <a:endParaRPr lang="ru-RU" dirty="0"/>
          </a:p>
        </p:txBody>
      </p:sp>
      <p:pic>
        <p:nvPicPr>
          <p:cNvPr id="5" name="Picture 15" descr="IMG_1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2" y="3910134"/>
            <a:ext cx="3671887" cy="235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r="3985"/>
          <a:stretch/>
        </p:blipFill>
        <p:spPr bwMode="auto">
          <a:xfrm>
            <a:off x="770033" y="4031673"/>
            <a:ext cx="3594151" cy="210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 descr="IMG_1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1" y="3910133"/>
            <a:ext cx="3671887" cy="235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2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489658" y="332656"/>
            <a:ext cx="8258807" cy="6344588"/>
          </a:xfrm>
        </p:spPr>
        <p:txBody>
          <a:bodyPr>
            <a:normAutofit fontScale="47500" lnSpcReduction="20000"/>
          </a:bodyPr>
          <a:lstStyle/>
          <a:p>
            <a:pPr marL="82296" lvl="0" indent="0" algn="ctr">
              <a:buNone/>
            </a:pPr>
            <a:r>
              <a:rPr lang="ru-RU" sz="5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1 - мотивационно-побудительный</a:t>
            </a:r>
          </a:p>
          <a:p>
            <a:pPr marL="82296" lvl="0" indent="0">
              <a:buNone/>
            </a:pPr>
            <a:r>
              <a:rPr lang="ru-RU" sz="4400" dirty="0" smtClean="0"/>
              <a:t>    Цель</a:t>
            </a:r>
            <a:r>
              <a:rPr lang="ru-RU" sz="4400" dirty="0"/>
              <a:t>: ознакомление с якутскими узорами, где они используются; почему называются узоры из геометрических фигур; закрепление представлений у детей о геометрических фигурах, классификация и составление подгрупп по двум свойствам узоров из геометрических фигур. </a:t>
            </a:r>
          </a:p>
          <a:p>
            <a:pPr marL="82296" lvl="0" indent="0">
              <a:buNone/>
            </a:pPr>
            <a:r>
              <a:rPr lang="ru-RU" sz="4400" b="1" i="1" dirty="0"/>
              <a:t>1 серия  занятий с </a:t>
            </a:r>
            <a:r>
              <a:rPr lang="ru-RU" sz="4400" b="1" i="1" dirty="0" smtClean="0"/>
              <a:t>детьми: </a:t>
            </a:r>
            <a:r>
              <a:rPr lang="ru-RU" sz="4400" dirty="0" smtClean="0"/>
              <a:t>Цель</a:t>
            </a:r>
            <a:r>
              <a:rPr lang="ru-RU" sz="4400" dirty="0"/>
              <a:t>: ознакомить с узорами и находить в них геометрические фигуры и его элементы; устанавливать их свойства и отношения. </a:t>
            </a:r>
          </a:p>
          <a:p>
            <a:pPr marL="82296" lvl="0" indent="0">
              <a:buNone/>
            </a:pPr>
            <a:r>
              <a:rPr lang="ru-RU" sz="4400" dirty="0" smtClean="0"/>
              <a:t>1.Узоры </a:t>
            </a:r>
            <a:r>
              <a:rPr lang="ru-RU" sz="4400" dirty="0"/>
              <a:t>«Эрбии-тииhэ». Узор «Илим хара5а»; Узор «Саахымат»; Узор «Ураhа»; Узор «Долгун». Узоры вводятся в занятия по отдельности.</a:t>
            </a:r>
          </a:p>
          <a:p>
            <a:pPr marL="82296" lvl="0" indent="0">
              <a:buNone/>
            </a:pPr>
            <a:r>
              <a:rPr lang="ru-RU" sz="4400" dirty="0" smtClean="0"/>
              <a:t>2.Работа </a:t>
            </a:r>
            <a:r>
              <a:rPr lang="ru-RU" sz="4400" dirty="0"/>
              <a:t>с детьми состоит из двух частей: первая – ознакомление  </a:t>
            </a:r>
            <a:r>
              <a:rPr lang="ru-RU" sz="4400" dirty="0" smtClean="0"/>
              <a:t>с </a:t>
            </a:r>
            <a:r>
              <a:rPr lang="ru-RU" sz="4400" dirty="0"/>
              <a:t>узором, выяснение элементов узора: геометрические фигуры и их отношения между собой; вторая – практическая работа детей</a:t>
            </a:r>
          </a:p>
          <a:p>
            <a:pPr marL="82296" lvl="0" indent="0">
              <a:buNone/>
            </a:pPr>
            <a:r>
              <a:rPr lang="ru-RU" sz="4400" b="1" i="1" dirty="0"/>
              <a:t>2 серия  занятий с </a:t>
            </a:r>
            <a:r>
              <a:rPr lang="ru-RU" sz="4400" b="1" i="1" dirty="0" smtClean="0"/>
              <a:t>детьми: </a:t>
            </a:r>
            <a:r>
              <a:rPr lang="ru-RU" sz="4400" dirty="0" smtClean="0"/>
              <a:t>Цель</a:t>
            </a:r>
            <a:r>
              <a:rPr lang="ru-RU" sz="4400" dirty="0"/>
              <a:t>: ознакомить с узорами и находить в них геометрические фигуры </a:t>
            </a:r>
            <a:r>
              <a:rPr lang="ru-RU" sz="4400" dirty="0" smtClean="0"/>
              <a:t> </a:t>
            </a:r>
            <a:r>
              <a:rPr lang="ru-RU" sz="4400" dirty="0"/>
              <a:t>и его элементы; устанавливать их свойства и отношения; научить классифицировать узоры из геометрических фигур и составить сочетание узоров из групп по двум и нескольким свойствам геометрических фигур. </a:t>
            </a:r>
          </a:p>
          <a:p>
            <a:pPr marL="82296" lvl="0" indent="0">
              <a:buNone/>
            </a:pPr>
            <a:r>
              <a:rPr lang="ru-RU" sz="4400" dirty="0"/>
              <a:t>Узор «Тынырах»; Узор «Биэ эмиийэ»; Узор «Кэтэр ата5а»; Узор «Кымырда5ас» Узор «Сулустар»; Узор «Ый», Узор «Кун».</a:t>
            </a:r>
          </a:p>
          <a:p>
            <a:pPr lvl="0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829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539553" y="188640"/>
            <a:ext cx="8230001" cy="4608511"/>
          </a:xfrm>
        </p:spPr>
        <p:txBody>
          <a:bodyPr>
            <a:normAutofit fontScale="92500" lnSpcReduction="10000"/>
          </a:bodyPr>
          <a:lstStyle/>
          <a:p>
            <a:pPr marL="82296" lvl="0" indent="0" algn="ctr">
              <a:buNone/>
            </a:pPr>
            <a:endParaRPr lang="ru-RU" sz="2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 algn="ctr"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2 – основной.</a:t>
            </a:r>
          </a:p>
          <a:p>
            <a:pPr lvl="0"/>
            <a:r>
              <a:rPr lang="ru-RU" sz="2600" dirty="0" smtClean="0"/>
              <a:t>Цель: закрепить знания о геометрических фигурах, научить детей        выделять площади, отличительные свойства фигур; формировать   структурные элементы анализа, внутреннего плана действий и рефлексии на геометрическом материале.</a:t>
            </a:r>
          </a:p>
          <a:p>
            <a:pPr lvl="0"/>
            <a:r>
              <a:rPr lang="ru-RU" sz="2600" dirty="0" smtClean="0"/>
              <a:t>Дидактические игры-упражнения на занятиях </a:t>
            </a:r>
          </a:p>
          <a:p>
            <a:pPr lvl="0"/>
            <a:r>
              <a:rPr lang="ru-RU" sz="2600" dirty="0" smtClean="0"/>
              <a:t>По плану работы с детьми по формированию умственных действий внутреннего плана (по П.Я. Гальперину) </a:t>
            </a:r>
          </a:p>
          <a:p>
            <a:pPr lvl="0"/>
            <a:r>
              <a:rPr lang="ru-RU" sz="2600" dirty="0" smtClean="0"/>
              <a:t>на геометрическом материале на занятиях по математике </a:t>
            </a:r>
          </a:p>
          <a:p>
            <a:pPr lvl="0"/>
            <a:r>
              <a:rPr lang="ru-RU" sz="2600" dirty="0" smtClean="0"/>
              <a:t>(как часть занятий)</a:t>
            </a:r>
          </a:p>
          <a:p>
            <a:pPr lvl="0"/>
            <a:endParaRPr lang="ru-RU" dirty="0"/>
          </a:p>
        </p:txBody>
      </p:sp>
      <p:pic>
        <p:nvPicPr>
          <p:cNvPr id="2050" name="Picture 3" descr="Описание: E:\Новая папка (8)\IMG-20160205-WA0004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1" b="20695"/>
          <a:stretch>
            <a:fillRect/>
          </a:stretch>
        </p:blipFill>
        <p:spPr bwMode="auto">
          <a:xfrm>
            <a:off x="5676161" y="4114953"/>
            <a:ext cx="3266532" cy="1906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Описание: E:\фото\IMG_20160203_155003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4" b="18810"/>
          <a:stretch>
            <a:fillRect/>
          </a:stretch>
        </p:blipFill>
        <p:spPr bwMode="auto">
          <a:xfrm>
            <a:off x="3275856" y="3864043"/>
            <a:ext cx="2304256" cy="2450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" descr="Описание: F:\_\на сайт\Выпуск 2015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9658" r="6250" b="6837"/>
          <a:stretch>
            <a:fillRect/>
          </a:stretch>
        </p:blipFill>
        <p:spPr bwMode="auto">
          <a:xfrm>
            <a:off x="877162" y="4114953"/>
            <a:ext cx="2587377" cy="2097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6" descr="Image (13)"/>
          <p:cNvPicPr>
            <a:picLocks noChangeAspect="1" noChangeArrowheads="1"/>
          </p:cNvPicPr>
          <p:nvPr/>
        </p:nvPicPr>
        <p:blipFill>
          <a:blip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1920903"/>
            <a:ext cx="2880320" cy="433123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 descr="Image (14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428604"/>
            <a:ext cx="2803180" cy="4072467"/>
          </a:xfr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Image (1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428604"/>
            <a:ext cx="2740766" cy="377028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6" descr="Image (13)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924" y="1920904"/>
            <a:ext cx="2914236" cy="433123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712" y="570432"/>
            <a:ext cx="5256584" cy="5306840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386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55576" y="260650"/>
            <a:ext cx="7467597" cy="936104"/>
          </a:xfrm>
        </p:spPr>
        <p:txBody>
          <a:bodyPr anchorCtr="1">
            <a:noAutofit/>
          </a:bodyPr>
          <a:lstStyle/>
          <a:p>
            <a:pPr lvl="0"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Выявление динамики развития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изучаемой проблеме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23528" y="1196752"/>
            <a:ext cx="8208912" cy="5256584"/>
          </a:xfrm>
        </p:spPr>
        <p:txBody>
          <a:bodyPr>
            <a:normAutofit fontScale="92500" lnSpcReduction="10000"/>
          </a:bodyPr>
          <a:lstStyle/>
          <a:p>
            <a:pPr marL="82296" lvl="0" indent="0" algn="just">
              <a:buNone/>
            </a:pPr>
            <a:r>
              <a:rPr lang="ru-RU" sz="2600" dirty="0"/>
              <a:t>Цель: изучить динамику развития геометрических представлений у детей.</a:t>
            </a:r>
          </a:p>
          <a:p>
            <a:pPr marL="82296" lvl="0" indent="0" algn="just">
              <a:buNone/>
            </a:pPr>
            <a:r>
              <a:rPr lang="ru-RU" sz="2600" dirty="0"/>
              <a:t>Задачи контрольного этапа исследования:</a:t>
            </a:r>
          </a:p>
          <a:p>
            <a:pPr marL="82296" lvl="0" indent="0" algn="just">
              <a:buNone/>
            </a:pPr>
            <a:r>
              <a:rPr lang="ru-RU" sz="2600" dirty="0" smtClean="0"/>
              <a:t>   1.Провести </a:t>
            </a:r>
            <a:r>
              <a:rPr lang="ru-RU" sz="2600" dirty="0"/>
              <a:t>контрольный эксперимент.</a:t>
            </a:r>
          </a:p>
          <a:p>
            <a:pPr marL="82296" lvl="0" indent="0" algn="just">
              <a:buNone/>
            </a:pPr>
            <a:r>
              <a:rPr lang="ru-RU" sz="2600" dirty="0" smtClean="0"/>
              <a:t>   2.Сделать </a:t>
            </a:r>
            <a:r>
              <a:rPr lang="ru-RU" sz="2600" dirty="0"/>
              <a:t>сравнительный анализ констатирующего и контрольного этапов эксперимента в экспериментальной и контрольной группах.</a:t>
            </a:r>
          </a:p>
          <a:p>
            <a:pPr marL="82296" lvl="0" indent="0" algn="just">
              <a:buNone/>
            </a:pPr>
            <a:r>
              <a:rPr lang="ru-RU" sz="2600" dirty="0" smtClean="0"/>
              <a:t>   3.Выявить </a:t>
            </a:r>
            <a:r>
              <a:rPr lang="ru-RU" sz="2600" dirty="0"/>
              <a:t>динамику развития геометрических представлений у детей старшего дошкольного возраста посредством якутских узоров.</a:t>
            </a:r>
          </a:p>
          <a:p>
            <a:pPr marL="82296" lvl="0" indent="0" algn="just">
              <a:buNone/>
            </a:pPr>
            <a:r>
              <a:rPr lang="ru-RU" sz="2600" dirty="0"/>
              <a:t>На контрольном этапе эксперимента использованы 3 методики определения уровня развития геометрических представлений у детей старшего дошкольного возраста, примененные на констатирующем этапе эксперимента.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16824" cy="8367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18160" cy="54006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В. Покатилов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Т.И. Неустроев, У.А. Карамзина считают, что наглядный метод обучения отчетливо представлен в якутском прикладном искусстве, в художественном труде. Авторы в своих научных трудах подчеркивают, что якутская семья уделяет большое внимание приобщению детей с малых лет к прикладному искусству как средство развития умственных способностей. С этой целью детей с малых лет приучают шить, вышивать бисером, золотыми и конскими нитями, столярничать, в которых отражен национальный узор из геометрических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фигур.</a:t>
            </a:r>
          </a:p>
          <a:p>
            <a:pPr marL="82296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психолого-педагогической литературы подводит к заключению, что использование якутских узоров в познавательной деятельности может стать одним из эффективных средств развития геометрических представлений у детей старшего дошкольного возраста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18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0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79512" y="116633"/>
            <a:ext cx="8784976" cy="576063"/>
          </a:xfrm>
        </p:spPr>
        <p:txBody>
          <a:bodyPr anchorCtr="1">
            <a:normAutofit fontScale="25000" lnSpcReduction="20000"/>
          </a:bodyPr>
          <a:lstStyle/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9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результатам контрольного 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эксперимента</a:t>
            </a:r>
          </a:p>
          <a:p>
            <a:pPr marL="0" indent="0" algn="ctr"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экспериментальной группы</a:t>
            </a:r>
          </a:p>
        </p:txBody>
      </p:sp>
      <p:sp>
        <p:nvSpPr>
          <p:cNvPr id="4" name="Прямоугольник 4"/>
          <p:cNvSpPr/>
          <p:nvPr/>
        </p:nvSpPr>
        <p:spPr>
          <a:xfrm>
            <a:off x="455006" y="3140968"/>
            <a:ext cx="8280920" cy="8224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по результатам контрольного эксперимента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контрольной группы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29143"/>
              </p:ext>
            </p:extLst>
          </p:nvPr>
        </p:nvGraphicFramePr>
        <p:xfrm>
          <a:off x="1247093" y="1124744"/>
          <a:ext cx="6696745" cy="1784216"/>
        </p:xfrm>
        <a:graphic>
          <a:graphicData uri="http://schemas.openxmlformats.org/drawingml/2006/table">
            <a:tbl>
              <a:tblPr/>
              <a:tblGrid>
                <a:gridCol w="1800200"/>
                <a:gridCol w="2026512"/>
                <a:gridCol w="1554813"/>
                <a:gridCol w="1315220"/>
              </a:tblGrid>
              <a:tr h="44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Уровни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Метод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Метод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Метод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Высокий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55 %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70 %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60 %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40 %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    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   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   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17663"/>
              </p:ext>
            </p:extLst>
          </p:nvPr>
        </p:nvGraphicFramePr>
        <p:xfrm>
          <a:off x="1259632" y="4032693"/>
          <a:ext cx="6961310" cy="2320484"/>
        </p:xfrm>
        <a:graphic>
          <a:graphicData uri="http://schemas.openxmlformats.org/drawingml/2006/table">
            <a:tbl>
              <a:tblPr/>
              <a:tblGrid>
                <a:gridCol w="1912908"/>
                <a:gridCol w="1736034"/>
                <a:gridCol w="1728192"/>
                <a:gridCol w="1584176"/>
              </a:tblGrid>
              <a:tr h="5451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Уровни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Методика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Методика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Методика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Высокий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60 %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55 %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         15 %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          20 %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3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 txBox="1">
            <a:spLocks noGrp="1"/>
          </p:cNvSpPr>
          <p:nvPr>
            <p:ph type="body" idx="1"/>
          </p:nvPr>
        </p:nvSpPr>
        <p:spPr>
          <a:xfrm>
            <a:off x="179514" y="1"/>
            <a:ext cx="8496943" cy="980727"/>
          </a:xfrm>
        </p:spPr>
        <p:txBody>
          <a:bodyPr anchorCtr="1">
            <a:normAutofit fontScale="25000" lnSpcReduction="20000"/>
          </a:bodyPr>
          <a:lstStyle/>
          <a:p>
            <a:pPr lvl="0" algn="ctr">
              <a:buNone/>
            </a:pPr>
            <a:endParaRPr lang="ru-RU" sz="1500" b="1" dirty="0" smtClean="0"/>
          </a:p>
          <a:p>
            <a:pPr lvl="0" algn="ctr"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Сравнительная </a:t>
            </a:r>
            <a:r>
              <a:rPr lang="ru-RU" sz="8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таблица показателей уровня развития геометрических представлений у детей в двух группах по результатам контрольного этапа</a:t>
            </a:r>
          </a:p>
          <a:p>
            <a:pPr lvl="0" algn="ctr">
              <a:buNone/>
            </a:pPr>
            <a:endParaRPr lang="ru-RU" sz="8000" b="1" dirty="0"/>
          </a:p>
        </p:txBody>
      </p:sp>
      <p:sp>
        <p:nvSpPr>
          <p:cNvPr id="4" name="Прямоугольник 5"/>
          <p:cNvSpPr/>
          <p:nvPr/>
        </p:nvSpPr>
        <p:spPr>
          <a:xfrm>
            <a:off x="395536" y="3300585"/>
            <a:ext cx="8352928" cy="10686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82945" tIns="41473" rIns="82945" bIns="41473" anchor="t" anchorCtr="1" compatLnSpc="1"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показателей уровней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геометрических представлений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</a:t>
            </a:r>
          </a:p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констатирующем и контрольном этапах исследования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%)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51007"/>
              </p:ext>
            </p:extLst>
          </p:nvPr>
        </p:nvGraphicFramePr>
        <p:xfrm>
          <a:off x="755576" y="995176"/>
          <a:ext cx="7812868" cy="2024658"/>
        </p:xfrm>
        <a:graphic>
          <a:graphicData uri="http://schemas.openxmlformats.org/drawingml/2006/table">
            <a:tbl>
              <a:tblPr/>
              <a:tblGrid>
                <a:gridCol w="1800200"/>
                <a:gridCol w="1080120"/>
                <a:gridCol w="864096"/>
                <a:gridCol w="1152128"/>
                <a:gridCol w="864096"/>
                <a:gridCol w="1188132"/>
                <a:gridCol w="864096"/>
              </a:tblGrid>
              <a:tr h="504055">
                <a:tc rowSpan="2"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Группа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indent="90170"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%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%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Эксперимент-я 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11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70%</a:t>
                      </a:r>
                      <a:endParaRPr lang="ru-RU" sz="16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4 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30%</a:t>
                      </a:r>
                      <a:endParaRPr lang="ru-RU" sz="16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</a:t>
                      </a:r>
                      <a:endParaRPr lang="ru-RU" sz="16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4</a:t>
                      </a:r>
                      <a:endParaRPr lang="ru-RU" sz="16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6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9</a:t>
                      </a:r>
                      <a:endParaRPr lang="ru-RU" sz="1600" b="1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2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9017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600" b="1" dirty="0">
                        <a:effectLst/>
                        <a:latin typeface="Thornda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81252"/>
              </p:ext>
            </p:extLst>
          </p:nvPr>
        </p:nvGraphicFramePr>
        <p:xfrm>
          <a:off x="755577" y="4509119"/>
          <a:ext cx="7920879" cy="1609549"/>
        </p:xfrm>
        <a:graphic>
          <a:graphicData uri="http://schemas.openxmlformats.org/drawingml/2006/table">
            <a:tbl>
              <a:tblPr/>
              <a:tblGrid>
                <a:gridCol w="2304256"/>
                <a:gridCol w="864096"/>
                <a:gridCol w="936104"/>
                <a:gridCol w="792088"/>
                <a:gridCol w="864096"/>
                <a:gridCol w="1080120"/>
                <a:gridCol w="1080119"/>
              </a:tblGrid>
              <a:tr h="40873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      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       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81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       Низкий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    До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После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После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    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После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Эксперимент-я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 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70 %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45 %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     30%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Контрольная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 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     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15 %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1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4"/>
          <p:cNvSpPr txBox="1">
            <a:spLocks noGrp="1"/>
          </p:cNvSpPr>
          <p:nvPr>
            <p:ph type="title"/>
          </p:nvPr>
        </p:nvSpPr>
        <p:spPr>
          <a:xfrm>
            <a:off x="467544" y="188641"/>
            <a:ext cx="7467597" cy="288032"/>
          </a:xfrm>
        </p:spPr>
        <p:txBody>
          <a:bodyPr anchorCtr="1">
            <a:noAutofit/>
          </a:bodyPr>
          <a:lstStyle/>
          <a:p>
            <a:pPr lvl="0" algn="ctr"/>
            <a:r>
              <a:rPr lang="ru-RU" sz="20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Объект 5"/>
          <p:cNvSpPr txBox="1">
            <a:spLocks noGrp="1"/>
          </p:cNvSpPr>
          <p:nvPr>
            <p:ph idx="1"/>
          </p:nvPr>
        </p:nvSpPr>
        <p:spPr>
          <a:xfrm>
            <a:off x="251520" y="476673"/>
            <a:ext cx="8640960" cy="5400600"/>
          </a:xfrm>
        </p:spPr>
        <p:txBody>
          <a:bodyPr>
            <a:noAutofit/>
          </a:bodyPr>
          <a:lstStyle/>
          <a:p>
            <a:pPr marL="82296" lv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проведенной нами занятиях процесс обучения протекал в интересной для детей форме, которая побуждала их потребность не только в интеллектуальном познании геометрических узоров, но и в их практическом освоении и преобразовании. Мы считаем, что полноценное развитие детей должно быть направлено не только на содержание познавательного материала на занятиях, но и на всю окружающую их действительность.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исследовании поставленная проблема решалась с позиции личностно-ориентированного подхода. В процессе обучения обращалось серьёзное внимание на недостаточно востребованную эмоциональную сферу дошкольников, на активное включение их в различные виды продуктивной деятельности на максимальном для каждого уровне интереса и активности.</a:t>
            </a:r>
          </a:p>
          <a:p>
            <a:pPr marL="82296" lv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На смену передаче и приобретению знаний мы предложили занятия, где деятельность детей протекала по схеме, заданной педагогом, но выстроенной по интересу самих детей.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приобретенные продуктивные умения и геометрические представления детей становились наиболее  устойчивыми.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по итогам опытно-экспериментальной работы полностью подтверждают целесообразность выдвинутых нами педагогических условий и  состоятельность поставленной гипотезы</a:t>
            </a:r>
          </a:p>
          <a:p>
            <a:pPr marL="82296" lv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52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01622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16023"/>
          </a:xfrm>
        </p:spPr>
        <p:txBody>
          <a:bodyPr>
            <a:normAutofit fontScale="90000"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7704856" cy="381642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 Практическая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направленность в изучении геометрического материала, как показывает опыт, имеет решающее значение для сознательности и прочности усвоения его детьми.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выполнении  практических работ развивается не  только мелкая моторика рук, что важно для детей в дошкольном возрасте, но и наглядно-образное мышление. Практическая работа расширяет пространственные представления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у детей. Уровень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развития пространственного мышления, как считают психологи, является одним из основных критериев математического развития личности.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240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7686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объект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предмет исследования: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60840" cy="446449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и обоснование особенностей развития геометрических представлений у детей старшего дошкольного возраста посредством якутских геометрических узоров.</a:t>
            </a:r>
          </a:p>
          <a:p>
            <a:pPr marL="82296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педагогический процесс развития геометрических представлений у детей дошкольного возраста.</a:t>
            </a:r>
          </a:p>
          <a:p>
            <a:pPr marL="82296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якутские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узоры, как средство формирования геометрических представлений у детей старшего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9482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1"/>
            <a:ext cx="6304744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7"/>
            <a:ext cx="7992888" cy="568863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Изучить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проанализировать психолого-педагогическую литературу по проблеме исследования.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2.Определить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разработать педагогические условия развития геометрических представлений у детей старшего дошкольного возраста посредством якутских узоров.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3.Провести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опытно-экспериментальную работу по исследуемой проблеме.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4.Проанализировать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опытно-экспериментальной работы и выявить эффективность развития геометрических представлений у детей старшего дошкольного возраста.</a:t>
            </a:r>
          </a:p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5.Разработать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методические рекомендации для педагогов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88080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34481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Изучение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анализ психолого-педагогической литературы. 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Проведение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педагогического эксперимента: констатирующий, формирующий, контрольный.</a:t>
            </a:r>
          </a:p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наблюдений и бесед с детьми.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Количественно-качественная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обработка результатов педагогического эксперимента.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9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Научно-теоретическая новизна исследования: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632848" cy="4979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Изучены педагогические условия развития геометрических представлений у детей старшего дошкольного возраста посредством якутских узоров; обоснованы содержание и методика работы с детьми, которые ориентированы на эффективное развитие геометрических представлений у детей.</a:t>
            </a:r>
          </a:p>
          <a:p>
            <a:pPr algn="just"/>
            <a:r>
              <a:rPr lang="ru-RU" dirty="0"/>
              <a:t>Практическая ценность исследования: практическую ценность имеют содержание и методика развития геометрических представлений посредством якутских узоров у детей старшего дошкольного возраста; материалы исследования могут быть использованы для развития, отслеживания, прогнозирования развития геометрических представлений у детей в </a:t>
            </a:r>
            <a:r>
              <a:rPr lang="ru-RU" dirty="0" smtClean="0"/>
              <a:t>ДОУ.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6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376752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исследования.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7"/>
            <a:ext cx="8002136" cy="5088632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Базой опытно-экспериментальной работы являются МБДОУ детский сад «Кырачаан» с.Абага-1 Олекминского улуса РС (Я). В эксперименте приняли участие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старшей группы.</a:t>
            </a:r>
          </a:p>
          <a:p>
            <a:endParaRPr lang="ru-RU" dirty="0"/>
          </a:p>
        </p:txBody>
      </p:sp>
      <p:pic>
        <p:nvPicPr>
          <p:cNvPr id="7" name="Рисунок 1" descr="Описание: F:\күнчээн\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10898" r="11940" b="8762"/>
          <a:stretch>
            <a:fillRect/>
          </a:stretch>
        </p:blipFill>
        <p:spPr bwMode="auto">
          <a:xfrm>
            <a:off x="971600" y="3423967"/>
            <a:ext cx="2151855" cy="165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 descr="C:\Users\ясли\Desktop\IMG_20171122_1030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05" b="24959"/>
          <a:stretch/>
        </p:blipFill>
        <p:spPr bwMode="auto">
          <a:xfrm>
            <a:off x="6156176" y="3444250"/>
            <a:ext cx="2088232" cy="163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ясли\Desktop\IMG_20171122_10355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4" r="12804" b="23678"/>
          <a:stretch/>
        </p:blipFill>
        <p:spPr bwMode="auto">
          <a:xfrm>
            <a:off x="3624262" y="2852936"/>
            <a:ext cx="1895475" cy="1545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ясли\Desktop\IMG_20171122_10381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t="18390" r="15048" b="27283"/>
          <a:stretch/>
        </p:blipFill>
        <p:spPr bwMode="auto">
          <a:xfrm>
            <a:off x="3624262" y="4797152"/>
            <a:ext cx="189547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3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06104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Установление базовых уровней формирования геометрических представлений у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496944" cy="460851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выявление первоначальных уровней сформированности геометрических представлений у детей старшего дошкольного возраста посредством якутских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узоров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1.Разработать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критерии уровня сформированности геометрических представлений у детей старшего дошкольного возраста.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2.Разработать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методику выявления формирования геометрических представлений у детей старшего дошкольного возраста.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3.Провести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диагностическое обследование детей.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4.Проанализировать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полученные результаты по итогам констатирующего эксперимента и сделать выводы.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17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1275</Words>
  <Application>Microsoft Office PowerPoint</Application>
  <PresentationFormat>Экран (4:3)</PresentationFormat>
  <Paragraphs>225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Thorndale</vt:lpstr>
      <vt:lpstr>Calibri</vt:lpstr>
      <vt:lpstr>Times New Roman</vt:lpstr>
      <vt:lpstr>Century Schoolbook</vt:lpstr>
      <vt:lpstr>Тема Office</vt:lpstr>
      <vt:lpstr>                                                                                                                                                                 Якутские узоры как средство формирования геометрических представлений у детей старшего дошкольного возраста  </vt:lpstr>
      <vt:lpstr>АКТУАЛЬНОСТЬ</vt:lpstr>
      <vt:lpstr>Презентация PowerPoint</vt:lpstr>
      <vt:lpstr>Цель, объект и предмет исследования: </vt:lpstr>
      <vt:lpstr>Задачи исследования:</vt:lpstr>
      <vt:lpstr>Методы исследования:</vt:lpstr>
      <vt:lpstr>Научно-теоретическая новизна исследования: </vt:lpstr>
      <vt:lpstr>Организация исследования. </vt:lpstr>
      <vt:lpstr>Установление базовых уровней формирования геометрических представлений у детей </vt:lpstr>
      <vt:lpstr>Содержание и методика  констатирующего эксперимента</vt:lpstr>
      <vt:lpstr>Методика 3.   «Игра на матрице».  Цель: выявить у детей представление о пространственном расположении объектов; умений  решать интеллектуальные задачи, проявляя догадку, объясняя и описывая правильность своих действий; уровни овладения самостоятельно осуществлять классификацию по нескольким свойствам, умения обнаруживать отношения и зависимости, отражать  их в речи. Выявить проявления творчества, интерес к решению задач игры, суждения детей. Материал: квадратная матрица, разделенная на 36 клеток (6х6).                        В верхнем ряду матрицы убывающие по величине треугольники. В левой                  и правой колонках сверху вниз – треугольник, многоугольники, квадрат, круг. Действия детей: заполнить пустые клетки матрицы, совершая при этом  операции анализа, сравнения, систематизации и частично классификации. </vt:lpstr>
      <vt:lpstr>Презентация PowerPoint</vt:lpstr>
      <vt:lpstr>Показатели уровней развития геометрических представлений у детей по итогам констатирующего эксперимента</vt:lpstr>
      <vt:lpstr>Содержание и методика формирования геометрических представлений у детей посредством якутских узоров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Выявление динамики развития  детей по изучаемой проблеме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Якутские узоры как средство формирования геометрических представлений у детей старшего дошкольного возраста</dc:title>
  <dc:creator>Тимур Николаев</dc:creator>
  <cp:lastModifiedBy>ZXC</cp:lastModifiedBy>
  <cp:revision>7</cp:revision>
  <dcterms:modified xsi:type="dcterms:W3CDTF">2022-02-24T13:56:05Z</dcterms:modified>
</cp:coreProperties>
</file>